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771" r:id="rId2"/>
    <p:sldId id="806" r:id="rId3"/>
    <p:sldId id="810" r:id="rId4"/>
    <p:sldId id="807" r:id="rId5"/>
    <p:sldId id="811" r:id="rId6"/>
    <p:sldId id="813" r:id="rId7"/>
    <p:sldId id="822" r:id="rId8"/>
    <p:sldId id="815" r:id="rId9"/>
    <p:sldId id="824" r:id="rId10"/>
    <p:sldId id="825" r:id="rId11"/>
    <p:sldId id="812" r:id="rId12"/>
    <p:sldId id="816" r:id="rId13"/>
    <p:sldId id="82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097" autoAdjust="0"/>
  </p:normalViewPr>
  <p:slideViewPr>
    <p:cSldViewPr snapToGrid="0">
      <p:cViewPr varScale="1">
        <p:scale>
          <a:sx n="66" d="100"/>
          <a:sy n="66" d="100"/>
        </p:scale>
        <p:origin x="125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02/04/2025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b="1" dirty="0">
              <a:solidFill>
                <a:srgbClr val="009900"/>
              </a:solidFill>
            </a:endParaRPr>
          </a:p>
          <a:p>
            <a:r>
              <a:rPr lang="ru-RU" b="1" dirty="0">
                <a:solidFill>
                  <a:srgbClr val="009900"/>
                </a:solidFill>
              </a:rPr>
              <a:t>Зелено пословање </a:t>
            </a:r>
            <a:r>
              <a:rPr lang="ru-RU" dirty="0"/>
              <a:t>се може посматрати из две перспективе. Прва се односи на производњу зелених производа или пружању зелених услуга, док се друга односи на процес економске активности. У пракси то значи да улазак у зелени пословни сектор настаје пружањем еколошки прихватљивих производа и/или услуга и/или кроз процес озелењавања пословања. Ови процеси укључују методе, процедуре, праксе и технологије које смањују загађење, смањују потрошњу воде и енергије и минимизирају отпад. Зелено пословање испуњава регулаторне захтеве за еколошке перформансе, али и предузима посебне кораке да превазиђе ове захтеве како би смањио свој утицај на животну средину и повећао своју ефикасност ресурса. </a:t>
            </a:r>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2978450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Cyrl-RS" sz="1200" b="1" kern="1200" dirty="0">
                <a:solidFill>
                  <a:schemeClr val="tx1"/>
                </a:solidFill>
                <a:effectLst/>
                <a:latin typeface="+mn-lt"/>
                <a:ea typeface="+mn-ea"/>
                <a:cs typeface="+mn-cs"/>
              </a:rPr>
              <a:t>Озелењавање пословања </a:t>
            </a:r>
            <a:r>
              <a:rPr lang="sr-Cyrl-RS" sz="1200" kern="1200" dirty="0">
                <a:solidFill>
                  <a:schemeClr val="tx1"/>
                </a:solidFill>
                <a:effectLst/>
                <a:latin typeface="+mn-lt"/>
                <a:ea typeface="+mn-ea"/>
                <a:cs typeface="+mn-cs"/>
              </a:rPr>
              <a:t>је повезано ефикасношћу коришћења ресурса и укључује технолошке и економске промене као и промене понашања. Приликом планирања озелењавања пословања морају се сагледати сви аспекти производње од сировина, производње, паковања, транспорта и дистрибуције до потрошње и коначног одлагања истрошеног производа. Другим речима мора се посматрати животни циклус производа. </a:t>
            </a:r>
            <a:endParaRPr lang="en-GB" dirty="0"/>
          </a:p>
        </p:txBody>
      </p:sp>
      <p:sp>
        <p:nvSpPr>
          <p:cNvPr id="4" name="Slide Number Placeholder 3"/>
          <p:cNvSpPr>
            <a:spLocks noGrp="1"/>
          </p:cNvSpPr>
          <p:nvPr>
            <p:ph type="sldNum" sz="quarter" idx="10"/>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910187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buFont typeface="+mj-l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Предности зеленог пословања</a:t>
            </a: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Побољшање конкурентске предности:</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Прелазак на зелено пословање може смањити трошкове и побољшати продуктивност пословања предузећа. Предузеће које смањи своје материјалне трошкове, трошкове енергије и трошкове за комуналне услуге постаје ефикасније и конкурентније.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Приступ новим тржиштима: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Расте броја потрошача и купаца који дају предност куповини производа који задовољавају високе стандарде заштите животне средине. Према Google претраживачу, између 2016. и 2020.г. потражња за одрживим производима порасла је за 71%. Потрошачи све више захтевају еколошки прихватљиве производе због повећане еколошке свести, здравствених разлога или финансијских разлога (нижи трошкови). Озелењавање пословања води МСП-а ка укључивању у ланац добављача великих компанија. Ови добављачи су све више заинтересовани за чисте производне процесе, еколошки прихватљиве сировине и начин на који предузећа одлажу свој отпад. Све више се траже производи и услуге који су високо материјално и енергетски ефикасни. Притисак купаца и потрошача дуж ланца снабдевања доводи до одлуке да предузеће усвоје добровољни сертификат за управљање животном средином, као што је стандард ISO 14001.</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Смањење трошкова: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Највећи изазов за МСП-а је смањење трошкова како би се повећали приходи и профити. Побољшање ефикасности коришћења ресурса у МСП-а пружа потенцијал за смањење трошкова производње и повећање продуктивности. Израчунато је да боље коришћење ресурса представља укупни потенцијал уштеде од 630 милијарди евра годишње за европску индустрију. Примена енергетски ефикасне технологије може помоћи предузећима да смање трошкове на дуге стазе. Већина МСП-а троши од 5% до 10% свог пословног прихода на електричну енергију. Употреба обновљиве енергије и енергетска ефикасност значајно утичу на смањење трошкова енергије. Ово укључује улагање у инфраструктуру обновљиве енергије и примену мера енергетске ефикасности. Предузећа могу постићи енергетску ефикасност коришћењем енергетски ефикасних технологија и опреме. Енергетска ефикасност често почиње енергетским прегледом (ревизијом), након чега следе промене у организацији производње. Енергетска ревизија и мерење помажу да се идентификују места у производном процесу где се може уштедети енергија и где се могу извршити побољшања. Мање је вероватно да ће МСП-а увести велике промене али се могу приметни једноставне мере, као што је искључивање опреме која се не користи.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Смањење отпада: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Управљање отпадом подразумева различите приступе од спречавања, смањења, поновне употребе, рециклирања, конверзије и одлагања отпада. Мере за смањење отпада често укључују рециклажу или коришћење отпада као сировине или његову продају другом предузећу. Прерада отпадних вода и враћање у производни процес може допринети смањењу потрошње воде. Примера ради у процесу прања, прераде и складиштења прехрамбених производа генерише се огромна количина отпадне воде. Током прераде 1 литара млека се створи се од 2 до 6 литара отпадних вода, а за прераду 1 тоне воћа се генерише се 1 тона отпадних вода. Примена затворене петље коришћења воде може значајно смањити потрошњу воде и трошкове који су везани за ову потрошњу. Управљање отпадом и ефикасност ресурса се ипак чине најизводљивијим алатима које МСП-а могу користити за озелењавање својих активности.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Законодавно усаглашавање пословања: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У процесу приступања ЕУ, потребно је усвојити низ закона и подзаконских аката како би се национално законодавство ускладило са директивама ЕУ. На том путу животна средина и климатске промене су најсложеније и најизазовније део. Увођење ових законских одредби условљава МСП-а на прилагођавање процеса производње и одговорнијег начина управљања природним ресурсима. Прописи о заштити животне средине укључују еколошке стандарде који ограничавају загађење или уводе нове технолошке захтеве. Ови прописи директно утичу на производне процесе предузећа кроз алокацију ресурса, технолошког прилагођавања и додатне трошкове. Значај и вредност ових трошкова сигурно ће се повећавати са приступањем ЕУ и усвајањем и применом у пракси прописа који се односе на заштиту животне средине. Прилагођавање у овом сегменту пословања ће представљати огроман изазов за МСП. Нова технологија и увођење еколошких стандарда, захтева од предузећа да мењају своју организациону праксу на начин који истовремено повећава знање и вештине запослених у односу на нове процесе и регулаторне захтеве.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Приступ финансијским подстицајима и другим мерама подршке:</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Зелено финансирање обухвата све финансијске инструменте који су развијени за промовисање зелене транзиције и одрживог развоја. То може укључивати, приступ атрактивним финансијским производима као што су кредити са ниском каматом за зелено пословање, субвенције за прелазак на нове еколошки прихватљиве технологије или различите врсте не финансијске помоћи као што су програми обуке. Подстицаји за зелена предузећа најчешће обухватају грантове, пореске кредите, и субвенције. МСП-а могу искористити ове подстицаје да смање своје стартне и оперативне трошкове. Веома корисне су субвенције за набавку електричних возила или постављање соларних панела. Постоји много примера финансијских подстицаја који доприносе развоју зелених вештина у предузећима. Банке и инвеститори се све више фокусирају на предузећа која су еколошки одржива. Зелена предузећа могу да привуку одређене врсте опција финансирања за своје зелене пословне идеје које нису доступне за конвенционалне пословне идеје.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Побољшање организација рада: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На сектор транспорта отпада 16,2% укупне емисије гасова стаклене баште, од чега велики удео има свакодневно путовање на посао. Мере као што су подстицање радника да користе јавни превоз, превоз бициклом или пешачење, или заједничко коришћење аутомобила могу увелико допринети смањењу емисија угљеника које настају из транспорта. Рад на даљину може понудити еколошке, друштвене и економске користи и радницима и послодавцима. Овако организован рад елиминише свакодневно путовање на посао, чиме се штеди енергија и смањује емисија штетних гасова и загушења у саобраћају, посебно за људе који путују на посао више од 6 километара аутомобилом. Рад на даљину значи да послодавцима треба мање канцеларијског простора за своје особље, а такође може имати позитиван утицај на продуктивност рада.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Побољшање продуктивност особља: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Запослени у зеленим предузећима обично имају мање здравствених проблема од предузећа која у свом производном процесу користе токсичне хемикалије. Испарења од токсичних хемикалија могу изазвати непосредне здравствене проблеме као што су мучнина, главобоља и вртоглавица. Озелењавање производног процеса заменом токсичних хемикалија мање токсичним или нетоксичним алтернативама је пут до здравије радни средине. Због тога ће радници бити продуктивнији јер се неће бринути од опасности по сопствено здравље. Озелењавање процеса стога може довести до мањег одсуства у виду боловања или ниже стопе прекида рада. Озелењавање пословања подиже задовољство и морал и омогућује задржавање запослених.</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Побољшање имиџа предузећа у јавности и заједници:</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Предузећа имају одговорност али и лични интерес да обезбеде здраву животну средину. Предузећа зависе од ресурса у својим заједницама, а често је и еколошки прихватљив избор у погледу ресурса добар пословни избор. Зелено пословање нуди јединствену прилику за предузећа да се разликују од конкурената. Усвајањем одрживих пракси и промовисањем своје посвећености животној средини, зелени предузећа могу изградити снажан имиџ бренда који има одјек код потрошача.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Примена иновација и развој одрживих технологија: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Повећава се потражња за одрживим решењима и постоји потреба да предузећа развију нове технологије које могу помоћи у смањењу утицаја на животну средину. Ово представља прилику за предузећа да улажу у истраживање и развој како би створили иновативне и одрживе производе и услуге.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8</a:t>
            </a:fld>
            <a:endParaRPr lang="en-GB"/>
          </a:p>
        </p:txBody>
      </p:sp>
    </p:spTree>
    <p:extLst>
      <p:ext uri="{BB962C8B-B14F-4D97-AF65-F5344CB8AC3E}">
        <p14:creationId xmlns:p14="http://schemas.microsoft.com/office/powerpoint/2010/main" val="3486763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buNone/>
            </a:pPr>
            <a:r>
              <a:rPr lang="ru-RU" sz="1800" b="1" kern="100" dirty="0">
                <a:effectLst/>
                <a:latin typeface="Calibri" panose="020F0502020204030204" pitchFamily="34" charset="0"/>
                <a:ea typeface="Times New Roman" panose="02020603050405020304" pitchFamily="18" charset="0"/>
                <a:cs typeface="Calibri" panose="020F0502020204030204" pitchFamily="34" charset="0"/>
              </a:rPr>
              <a:t>Изазови: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228600">
              <a:buNone/>
            </a:pPr>
            <a:r>
              <a:rPr lang="sr-Cyrl-RS" sz="1800" b="1" kern="100" dirty="0">
                <a:effectLst/>
                <a:latin typeface="Calibri" panose="020F0502020204030204" pitchFamily="34" charset="0"/>
                <a:ea typeface="Times New Roman" panose="02020603050405020304" pitchFamily="18" charset="0"/>
                <a:cs typeface="Calibri" panose="020F0502020204030204" pitchFamily="34" charset="0"/>
              </a:rPr>
              <a:t>Недостатак капитала за почетне инвестиције.</a:t>
            </a: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Примена енергетски ефикасних технологија, примена мера за смањење отпада, анализирање процеса производње и увођење стандарда намеће додатне трошкове.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228600">
              <a:buNone/>
            </a:pPr>
            <a:r>
              <a:rPr lang="ru-RU" sz="1800" b="1" kern="100" dirty="0">
                <a:effectLst/>
                <a:latin typeface="Calibri" panose="020F0502020204030204" pitchFamily="34" charset="0"/>
                <a:ea typeface="Times New Roman" panose="02020603050405020304" pitchFamily="18" charset="0"/>
                <a:cs typeface="Calibri" panose="020F0502020204030204" pitchFamily="34" charset="0"/>
              </a:rPr>
              <a:t>Отпор променама</a:t>
            </a:r>
            <a:r>
              <a:rPr lang="ru-RU" sz="1800" kern="100" dirty="0">
                <a:effectLst/>
                <a:latin typeface="Calibri" panose="020F0502020204030204" pitchFamily="34" charset="0"/>
                <a:ea typeface="Times New Roman" panose="02020603050405020304" pitchFamily="18" charset="0"/>
                <a:cs typeface="Calibri" panose="020F0502020204030204" pitchFamily="34" charset="0"/>
              </a:rPr>
              <a:t> може представљати изазов у примени зелених пословних пракси. Многа МСП-а не уочавају директну везу између озелењавање пословања и економских ефеката.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228600">
              <a:buNone/>
            </a:pPr>
            <a:r>
              <a:rPr lang="sr-Cyrl-RS" sz="1800" b="1" kern="100" dirty="0">
                <a:effectLst/>
                <a:latin typeface="Calibri" panose="020F0502020204030204" pitchFamily="34" charset="0"/>
                <a:ea typeface="Times New Roman" panose="02020603050405020304" pitchFamily="18" charset="0"/>
                <a:cs typeface="Calibri" panose="020F0502020204030204" pitchFamily="34" charset="0"/>
              </a:rPr>
              <a:t>Ометање редовног пословања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228600"/>
            <a:r>
              <a:rPr lang="sr-Cyrl-RS" sz="1800" b="1" kern="100" dirty="0">
                <a:effectLst/>
                <a:latin typeface="Calibri" panose="020F0502020204030204" pitchFamily="34" charset="0"/>
                <a:ea typeface="Times New Roman" panose="02020603050405020304" pitchFamily="18" charset="0"/>
                <a:cs typeface="Calibri" panose="020F0502020204030204" pitchFamily="34" charset="0"/>
              </a:rPr>
              <a:t>Мотивација запослених</a:t>
            </a: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ограничен капацитет и компетенције особља предузећа за озелењавање пословања.</a:t>
            </a:r>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9</a:t>
            </a:fld>
            <a:endParaRPr lang="en-GB"/>
          </a:p>
        </p:txBody>
      </p:sp>
    </p:spTree>
    <p:extLst>
      <p:ext uri="{BB962C8B-B14F-4D97-AF65-F5344CB8AC3E}">
        <p14:creationId xmlns:p14="http://schemas.microsoft.com/office/powerpoint/2010/main" val="2475511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7706C-F5CF-6E49-A4A2-919E910F0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F93782-53CC-9801-CCA5-D23AC5C692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29697F-55B6-BDF3-FE2D-43721699645E}"/>
              </a:ext>
            </a:extLst>
          </p:cNvPr>
          <p:cNvSpPr>
            <a:spLocks noGrp="1"/>
          </p:cNvSpPr>
          <p:nvPr>
            <p:ph type="body" idx="1"/>
          </p:nvPr>
        </p:nvSpPr>
        <p:spPr/>
        <p:txBody>
          <a:bodyPr/>
          <a:lstStyle/>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Конвенционални бизнис план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је документ који има за циљ да представи пословање привредног субјекта. То је сложен и свеобухватан документ који садржи информације о различитим сегментима актуелног и будућег пословања предузећа, као што су: људски ресурси, финансијски показатељи, производи и услуге предузећа, расположиви технолошки и други инфраструктурни ресурси, маркетинг стратегија, циљна тржишта и понашање потрошача.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p>
          <a:p>
            <a:pPr algn="just"/>
            <a:r>
              <a:rPr lang="sr-Cyrl-RS" sz="1800" b="1" dirty="0">
                <a:effectLst/>
                <a:latin typeface="Calibri" panose="020F0502020204030204" pitchFamily="34" charset="0"/>
                <a:ea typeface="Times New Roman" panose="02020603050405020304" pitchFamily="18" charset="0"/>
                <a:cs typeface="Calibri" panose="020F0502020204030204" pitchFamily="34" charset="0"/>
              </a:rPr>
              <a:t>Зелени бизнис план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је прилагођен тако да укључује елементе који су критични за покретање зеленог пословања и/или озелењавање предузећа. У овом плану важно је сагледати пословне процесе и праксе на радном месту са циљем повећања ефикасности ресурса и смањења свих могућих негативних утицаја на животну средину. </a:t>
            </a:r>
            <a:r>
              <a:rPr lang="ru-RU" sz="1800" dirty="0">
                <a:effectLst/>
                <a:latin typeface="Calibri" panose="020F0502020204030204" pitchFamily="34" charset="0"/>
                <a:ea typeface="Times New Roman" panose="02020603050405020304" pitchFamily="18" charset="0"/>
                <a:cs typeface="Calibri" panose="020F0502020204030204" pitchFamily="34" charset="0"/>
              </a:rPr>
              <a:t>Бизнис план или стратегија озелењавање пословања садржи анализу потрошње ресурса, циљеве озелењавања, процену изводљивости и активности за озелењавања пословања. Овај бизнис план поставља планску основу за интегрисање зеленог пословања у развојно планирање.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228600">
              <a:buNone/>
            </a:pPr>
            <a:endParaRPr lang="sr-Cyrl-RS" dirty="0"/>
          </a:p>
        </p:txBody>
      </p:sp>
      <p:sp>
        <p:nvSpPr>
          <p:cNvPr id="4" name="Slide Number Placeholder 3">
            <a:extLst>
              <a:ext uri="{FF2B5EF4-FFF2-40B4-BE49-F238E27FC236}">
                <a16:creationId xmlns:a16="http://schemas.microsoft.com/office/drawing/2014/main" id="{7E2D52D5-1E55-59C2-E007-F5CE0305F67B}"/>
              </a:ext>
            </a:extLst>
          </p:cNvPr>
          <p:cNvSpPr>
            <a:spLocks noGrp="1"/>
          </p:cNvSpPr>
          <p:nvPr>
            <p:ph type="sldNum" sz="quarter" idx="5"/>
          </p:nvPr>
        </p:nvSpPr>
        <p:spPr/>
        <p:txBody>
          <a:bodyPr/>
          <a:lstStyle/>
          <a:p>
            <a:fld id="{BB92672C-6832-49AA-BBF4-194D57F3EB4A}" type="slidenum">
              <a:rPr lang="en-GB" smtClean="0"/>
              <a:t>10</a:t>
            </a:fld>
            <a:endParaRPr lang="en-GB"/>
          </a:p>
        </p:txBody>
      </p:sp>
    </p:spTree>
    <p:extLst>
      <p:ext uri="{BB962C8B-B14F-4D97-AF65-F5344CB8AC3E}">
        <p14:creationId xmlns:p14="http://schemas.microsoft.com/office/powerpoint/2010/main" val="2858284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Ангажовање запослених:</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Мотивација запослених је изузетно важна јер без ње нема успешне примене мера озелењавања пословања. Недовољна информисаност, ограничене компетенције и отпор променама могу представљати препреку у примени зелених пословних пракси. Одлуку о примени зелених пракси доноси власник или менаџер а спроводе је сви запослени у МСП-у. Посебну пажњу треба усмерити на то да се сви запослени информишу о значају примене ових пракси и њихове улоге у процесу озелењавања као и користима како за њих тако и за саму организацију. Само на тај начин запослени могу да дају свој допринос и да озелењавање учине одрживим. На пример смањење температуре за 1</a:t>
            </a:r>
            <a:r>
              <a:rPr lang="sr-Cyrl-RS" sz="1800" baseline="30000" dirty="0">
                <a:effectLst/>
                <a:latin typeface="Calibri" panose="020F0502020204030204" pitchFamily="34" charset="0"/>
                <a:ea typeface="Times New Roman" panose="02020603050405020304" pitchFamily="18" charset="0"/>
                <a:cs typeface="Calibri" panose="020F0502020204030204" pitchFamily="34" charset="0"/>
              </a:rPr>
              <a:t>о</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С може уштедети до 10% трошкова који одлазе на загревање и климатизацију. Ово је једноставна мера која не захтева улагања јер се уштеде се постижу променом понашања али захтева прихватање ове мере од свих запослених. Већина МСП-а опредељује се за обуку запослених и одређивање одговорне особе или тима за озелењавање пословања. Препорука је да зеленом тим буде формиран на добровољној основи и да се део уштеда које остварен у процесу озелењавања усмери ка зеленом тиму у складу са политиком предузећа. Основи задатак зеленог тима је припрема зеленог пословног плана, његова реализација и праћење ефеката мера озелењавања пословања. Величина зеленог тима ће варирати у зависности од величине МСП-а и броја запослених.</a:t>
            </a: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Процена ефикасности ресурса (ситуациона анализа):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периодични процес који обухвата процену стварања отпада, потрошњу енергије и воде као и поједине аспекте пословања који се односе на енергетску ефикасност, одрживи транспорт и употребу зелених финансијских инструмената и сл. Ова процена се изводи на основу података који постављају основу за мерење напретка озелењавања пословања. Прикупљање података помаже да се категоризује потрошња ресурса и да се идентификују места за побољшање. На пример, категоризација тренутне потрошње енергије према врсти горива, месту потрошње, и идентификација објеката и опреме са већом потрошњом од очекиване. Подаци који се прикупљају морају бити потпуни и тачни јер ће се они користити за анализу и постављање циљева. Ниво и обим прикупљања података ће се разликовати од организације до организације. Неки могу изабрати да прикупљају податке о појединачним процесима, док други могу посматрати само рачуне за комуналне услуге или електричну енергију. У већини случајева ови подаци се налазе у рачуноводству и производњи. Систем за праћење података може ићи од једноставних табела до детаљних база података и специјализованих софтвера. Добар систем за праћење података мора бити лак за коришћење, ажурирање и одржавање и да омогући ефикасно извештавање. Анализа ових података служи за утврђивање трендова коришћења ресурса, доприноси бољем разумевању фактора који утичу на трошење ресурса и идентификује места за смањење потрошње ресурса. Урађени су практични алати за прикупљање и обраду података а који се односе на евиденцију отпада, потрошњи енергената и воде и инвентара енергетски ефикасне опреме. Ситуациона анализа заједно са анализом животног циклуса производа служи за израду зелене SWОТ анализе и плана озелењавања. Прикупљени подаци служе за постављање циљева озелењавања и индикатора за праћење реализације озелењавање привредног субјекта.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Припрема плана озелењавања: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Озелењавање пословања је повезано ефикасношћу коришћења ресурса и укључује технолошке и економске промене као и промене понашања. Приликом планирања озелењавања пословања морају се сагледати сви аспекти производње од сировина, производње, паковања, транспорта и дистрибуције до потрошње и коначног одлагања истрошеног производа. Пракса показује да најповољније производ не море нужно бити онај са најнижом ценом. Приликом доношења одлука о улагањима у нову опрему, потребно је извршити анализу прихода и расхода током читавог очекиваног века трајања производа. Због тога је поред иницијалног улагања потребно узети у обзир следеће трошкове: трошкове експлоатације, одржавања, енергије, заштите животне средине, трошкове поправке и надоградње и трошкове одлагања опреме по истеку њеног радног века.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dirty="0">
                <a:effectLst/>
                <a:latin typeface="Calibri" panose="020F0502020204030204" pitchFamily="34" charset="0"/>
                <a:ea typeface="Calibri" panose="020F0502020204030204" pitchFamily="34" charset="0"/>
                <a:cs typeface="Calibri" panose="020F0502020204030204" pitchFamily="34" charset="0"/>
              </a:rPr>
              <a:t>Пример:</a:t>
            </a:r>
            <a:r>
              <a:rPr lang="sr-Cyrl-RS" sz="1800" dirty="0">
                <a:effectLst/>
                <a:latin typeface="Calibri" panose="020F0502020204030204" pitchFamily="34" charset="0"/>
                <a:ea typeface="Calibri" panose="020F0502020204030204" pitchFamily="34" charset="0"/>
                <a:cs typeface="Calibri" panose="020F0502020204030204" pitchFamily="34" charset="0"/>
              </a:rPr>
              <a:t> Штампачи имају исте техничке карактеристике и перформансе, али постоји значајна разлика између њихових каталошких цена. Цене су 250 ЕУР за штампач "А" и 325 ЕУР за штампач "Б". </a:t>
            </a:r>
            <a:r>
              <a:rPr lang="sr-Cyrl-RS" sz="1800" cap="all" dirty="0">
                <a:effectLst/>
                <a:latin typeface="Calibri" panose="020F0502020204030204" pitchFamily="34" charset="0"/>
                <a:ea typeface="Calibri" panose="020F0502020204030204" pitchFamily="34" charset="0"/>
                <a:cs typeface="Calibri" panose="020F0502020204030204" pitchFamily="34" charset="0"/>
              </a:rPr>
              <a:t>ц</a:t>
            </a:r>
            <a:r>
              <a:rPr lang="sr-Cyrl-RS" sz="1800" dirty="0">
                <a:effectLst/>
                <a:latin typeface="Calibri" panose="020F0502020204030204" pitchFamily="34" charset="0"/>
                <a:ea typeface="Calibri" panose="020F0502020204030204" pitchFamily="34" charset="0"/>
                <a:cs typeface="Calibri" panose="020F0502020204030204" pitchFamily="34" charset="0"/>
              </a:rPr>
              <a:t>ена једне касете са тонером за штампач "А износи 75 ЕУР, док тонер за штампач "Б" кошта 49 ЕУР по касети. У овом случају најзначајнији трошак није набавна цена штампача, већ трошкови експлоатације који настају услед потребе за заменом касета са тонером. Лако се може видети да штампач "А" постаје скупљи од штампача "Б" након замене треће касете са тонером. Цена штампача се у овој фази састоји од набавне цене увећане за цену три касете са тонером. У том случају трошкови су:</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Calibri" panose="020F0502020204030204" pitchFamily="34" charset="0"/>
                <a:cs typeface="Calibri" panose="020F0502020204030204" pitchFamily="34" charset="0"/>
              </a:rPr>
              <a:t>За штампач "А": 250 + (3 x 75) = 475 ЕУР</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Calibri" panose="020F0502020204030204" pitchFamily="34" charset="0"/>
                <a:cs typeface="Calibri" panose="020F0502020204030204" pitchFamily="34" charset="0"/>
              </a:rPr>
              <a:t>За штампач "Б": 325 + (3 x 49) = 472 ЕУР</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Calibri" panose="020F0502020204030204" pitchFamily="34" charset="0"/>
                <a:cs typeface="Calibri" panose="020F0502020204030204" pitchFamily="34" charset="0"/>
              </a:rPr>
              <a:t>Ако је интензитет штампања релативно висок и ако је на месечном нивоу потребна једна касета са тонером, тада би било потребно 12 касета тонера годишње. На крају године, штампач "А" би коштао 1.150 ЕУР, а штампач "Б" само 913 ЕУР. У овом случају је бољи избор штампач "Б". Ако се посматра цео животни циклус производа (5 година) разлике су још веће.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u="sng" dirty="0">
                <a:effectLst/>
                <a:latin typeface="Calibri" panose="020F0502020204030204" pitchFamily="34" charset="0"/>
                <a:ea typeface="Times New Roman" panose="02020603050405020304" pitchFamily="18" charset="0"/>
                <a:cs typeface="Calibri" panose="020F0502020204030204" pitchFamily="34" charset="0"/>
              </a:rPr>
              <a:t>Процена трошкова животног циклуса не мора да буде компликована или дуготрајна.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Процена потенцијала за побољшање је у директној вези са величином, бројем запослених, производној делатности и финансијским капацитетима привредног субјекта. Нека предузећа ће се определити за примену једноставних мера за озелењавање пословања, док ће друга покренути капитална улагања. Због тога је неопходна процена изводљивости озелењавања пословања која је јединствена за свако преузеће. Пре процене МСП-а требају да се упознају са мерама за озелењавање пословања. Дужи списак ових мера је наведен у кратком водичу за озелењавање пословања. Такође листа мера за озелењавање пословања дата је у обрасцу бизнис план - стратегија озелењавања. У овом обрасцу је наведено 25 мера које покривају 5 области озелењавање послова. Процена изводљивости се сагледава из угла утицаја на пословање и животну средину као и могућности извођења и финансирања. Након избора понуђених одговора, образац аутоматски даје процену реализације у %. Постављање јасних и достижних циљева је од суштинског значаја за дугорочни успех озелењавање пословања. Ови циљеви треба да буду специфични, мерљиви, достижни, релевантни и временски ограничени (SMART). Више о циљевима у приручнику.</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Реализација плана: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Имплементација плана обухвата примену мера озелењавања пословања. План озелењавања пословања мора да се редовно ажурира, оптимално на годишњем нивоу, како би приказао достигнућа, промене у перформансама и промену приоритета. У току реализације поједине мере се могу допуњавати, прилагођавати пословању предузећа или се од неке мере може одустати ако се наиђе на отпор запослених или ако постоје техничка ограничења. На путу ка повећању ефикасности, прва станица је промена понашања. Подстицање запослених да усвоје навике у погледу енергетске ефикасности може довести до значајних уштеда (гашење светла или грејања у просторијама која се слабо користе). Улагање у обуку и системе за размену успешних пракси помаже да се обезбеди успех озелењавања. Многе организације су откриле да је већа вероватноћа да ће информисани запослени дати идеје, правилно руковати опремом и пратити процедуре и на тај начин допринети смањењу трошкова пословања.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Процена ефеката озелењавања: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Праћење напретка омогућава идентификацију неопходних корака и корективних радњи за осигуравање успеха озелењавања.</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Ова процена</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укључује мерење остварених циљева и резултата и по потреби редизајн акционог плана. За остварење прогреса ка утврђеним циљевима користе се индикатори за праћење који су дефинисани приликом припреме плана озелењавања. Ефекти примене мера видљиви су у дужем временском периоду, поготову ако се оне односе на капитална улагања. Периодични преглед примене мера и активности од кључног значаја за постизање циљева озелењавање пословања. Због тога је неопходно редовно ажурирање података и информација како би оне биле актуелне и свеобухватне. Контролна листа за озелењавање пословања може помоћи у овим периодичним прегледима.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11</a:t>
            </a:fld>
            <a:endParaRPr lang="en-GB"/>
          </a:p>
        </p:txBody>
      </p:sp>
    </p:spTree>
    <p:extLst>
      <p:ext uri="{BB962C8B-B14F-4D97-AF65-F5344CB8AC3E}">
        <p14:creationId xmlns:p14="http://schemas.microsoft.com/office/powerpoint/2010/main" val="3048565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5" name="Footer Placeholder 4">
            <a:extLst>
              <a:ext uri="{FF2B5EF4-FFF2-40B4-BE49-F238E27FC236}">
                <a16:creationId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5" name="Footer Placeholder 4">
            <a:extLst>
              <a:ext uri="{FF2B5EF4-FFF2-40B4-BE49-F238E27FC236}">
                <a16:creationId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5" name="Footer Placeholder 4">
            <a:extLst>
              <a:ext uri="{FF2B5EF4-FFF2-40B4-BE49-F238E27FC236}">
                <a16:creationId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5" name="Footer Placeholder 4">
            <a:extLst>
              <a:ext uri="{FF2B5EF4-FFF2-40B4-BE49-F238E27FC236}">
                <a16:creationId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5" name="Footer Placeholder 4">
            <a:extLst>
              <a:ext uri="{FF2B5EF4-FFF2-40B4-BE49-F238E27FC236}">
                <a16:creationId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6" name="Footer Placeholder 5">
            <a:extLst>
              <a:ext uri="{FF2B5EF4-FFF2-40B4-BE49-F238E27FC236}">
                <a16:creationId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8" name="Footer Placeholder 7">
            <a:extLst>
              <a:ext uri="{FF2B5EF4-FFF2-40B4-BE49-F238E27FC236}">
                <a16:creationId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4" name="Footer Placeholder 3">
            <a:extLst>
              <a:ext uri="{FF2B5EF4-FFF2-40B4-BE49-F238E27FC236}">
                <a16:creationId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3" name="Footer Placeholder 2">
            <a:extLst>
              <a:ext uri="{FF2B5EF4-FFF2-40B4-BE49-F238E27FC236}">
                <a16:creationId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6" name="Footer Placeholder 5">
            <a:extLst>
              <a:ext uri="{FF2B5EF4-FFF2-40B4-BE49-F238E27FC236}">
                <a16:creationId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4/2/2025</a:t>
            </a:fld>
            <a:endParaRPr lang="en-US"/>
          </a:p>
        </p:txBody>
      </p:sp>
      <p:sp>
        <p:nvSpPr>
          <p:cNvPr id="6" name="Footer Placeholder 5">
            <a:extLst>
              <a:ext uri="{FF2B5EF4-FFF2-40B4-BE49-F238E27FC236}">
                <a16:creationId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4/2/2025</a:t>
            </a:fld>
            <a:endParaRPr lang="en-US"/>
          </a:p>
        </p:txBody>
      </p:sp>
      <p:sp>
        <p:nvSpPr>
          <p:cNvPr id="5" name="Footer Placeholder 4">
            <a:extLst>
              <a:ext uri="{FF2B5EF4-FFF2-40B4-BE49-F238E27FC236}">
                <a16:creationId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svg"/><Relationship Id="rId4" Type="http://schemas.openxmlformats.org/officeDocument/2006/relationships/image" Target="../media/image31.png"/><Relationship Id="rId9" Type="http://schemas.openxmlformats.org/officeDocument/2006/relationships/image" Target="../media/image36.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 Type="http://schemas.openxmlformats.org/officeDocument/2006/relationships/image" Target="../media/image6.png"/><Relationship Id="rId16"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25.svg"/><Relationship Id="rId4" Type="http://schemas.openxmlformats.org/officeDocument/2006/relationships/image" Target="../media/image24.png"/></Relationships>
</file>

<file path=ppt/slides/_rels/slide5.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2.xml"/><Relationship Id="rId5" Type="http://schemas.openxmlformats.org/officeDocument/2006/relationships/image" Target="../media/image29.svg"/><Relationship Id="rId4" Type="http://schemas.openxmlformats.org/officeDocument/2006/relationships/image" Target="../media/image2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val="4102479390"/>
                    </a:ext>
                  </a:extLst>
                </a:gridCol>
                <a:gridCol w="2802601">
                  <a:extLst>
                    <a:ext uri="{9D8B030D-6E8A-4147-A177-3AD203B41FA5}">
                      <a16:colId xmlns:a16="http://schemas.microsoft.com/office/drawing/2014/main" val="3985209847"/>
                    </a:ext>
                  </a:extLst>
                </a:gridCol>
                <a:gridCol w="7090124">
                  <a:extLst>
                    <a:ext uri="{9D8B030D-6E8A-4147-A177-3AD203B41FA5}">
                      <a16:colId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Процес озелењавање пословања</a:t>
            </a:r>
          </a:p>
        </p:txBody>
      </p:sp>
      <p:graphicFrame>
        <p:nvGraphicFramePr>
          <p:cNvPr id="4" name="Table 3">
            <a:extLst>
              <a:ext uri="{FF2B5EF4-FFF2-40B4-BE49-F238E27FC236}">
                <a16:creationId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val="3222544936"/>
                    </a:ext>
                  </a:extLst>
                </a:gridCol>
                <a:gridCol w="2625734">
                  <a:extLst>
                    <a:ext uri="{9D8B030D-6E8A-4147-A177-3AD203B41FA5}">
                      <a16:colId xmlns:a16="http://schemas.microsoft.com/office/drawing/2014/main" val="2492690819"/>
                    </a:ext>
                  </a:extLst>
                </a:gridCol>
                <a:gridCol w="4376222">
                  <a:extLst>
                    <a:ext uri="{9D8B030D-6E8A-4147-A177-3AD203B41FA5}">
                      <a16:colId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79DE5-1C19-3E27-D9CC-8318E28F29E3}"/>
            </a:ext>
          </a:extLst>
        </p:cNvPr>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8E6B746A-3F5C-D54B-351F-D332B9D16024}"/>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7" name="TextBox 6">
            <a:extLst>
              <a:ext uri="{FF2B5EF4-FFF2-40B4-BE49-F238E27FC236}">
                <a16:creationId xmlns:a16="http://schemas.microsoft.com/office/drawing/2014/main" id="{E3B7F257-431C-B8E6-2C72-92DAB13996DF}"/>
              </a:ext>
            </a:extLst>
          </p:cNvPr>
          <p:cNvSpPr txBox="1"/>
          <p:nvPr/>
        </p:nvSpPr>
        <p:spPr>
          <a:xfrm>
            <a:off x="334161" y="806664"/>
            <a:ext cx="11623376" cy="3046988"/>
          </a:xfrm>
          <a:prstGeom prst="rect">
            <a:avLst/>
          </a:prstGeom>
          <a:noFill/>
        </p:spPr>
        <p:txBody>
          <a:bodyPr wrap="square">
            <a:spAutoFit/>
          </a:bodyPr>
          <a:lstStyle/>
          <a:p>
            <a:r>
              <a:rPr lang="sr-Cyrl-RS" sz="2400" dirty="0"/>
              <a:t>Зелено планирање,</a:t>
            </a:r>
            <a:endParaRPr lang="en-US" sz="2400" dirty="0"/>
          </a:p>
          <a:p>
            <a:endParaRPr lang="en-US" sz="2400" dirty="0"/>
          </a:p>
          <a:p>
            <a:pPr algn="just"/>
            <a:r>
              <a:rPr lang="ru-RU" sz="2400" dirty="0"/>
              <a:t>Пословно планирање представља процес који обухвата одређивање циљева и стратегије развоја предузећа и одређује потребе предузећа за ресурсима који су неопходни за реализацију зацртаних циљева.</a:t>
            </a:r>
            <a:endParaRPr lang="en-US" sz="2400" dirty="0"/>
          </a:p>
          <a:p>
            <a:pPr algn="just"/>
            <a:endParaRPr lang="en-US" sz="2400" dirty="0"/>
          </a:p>
          <a:p>
            <a:pPr algn="just"/>
            <a:r>
              <a:rPr lang="ru-RU" sz="2400" dirty="0"/>
              <a:t>Конвенционални бизнис план V.S. Зелени бизнис план</a:t>
            </a:r>
            <a:endParaRPr lang="en-US" sz="2400" dirty="0"/>
          </a:p>
          <a:p>
            <a:pPr algn="just"/>
            <a:endParaRPr lang="sr-Cyrl-RS" sz="2400" dirty="0"/>
          </a:p>
        </p:txBody>
      </p:sp>
      <p:sp>
        <p:nvSpPr>
          <p:cNvPr id="8" name="TextBox 7">
            <a:extLst>
              <a:ext uri="{FF2B5EF4-FFF2-40B4-BE49-F238E27FC236}">
                <a16:creationId xmlns:a16="http://schemas.microsoft.com/office/drawing/2014/main" id="{60841A94-6359-6FA4-51BC-DD307AA8DA1B}"/>
              </a:ext>
            </a:extLst>
          </p:cNvPr>
          <p:cNvSpPr txBox="1"/>
          <p:nvPr/>
        </p:nvSpPr>
        <p:spPr>
          <a:xfrm>
            <a:off x="280119" y="3530738"/>
            <a:ext cx="11731459" cy="3046988"/>
          </a:xfrm>
          <a:prstGeom prst="rect">
            <a:avLst/>
          </a:prstGeom>
          <a:noFill/>
        </p:spPr>
        <p:txBody>
          <a:bodyPr wrap="square">
            <a:spAutoFit/>
          </a:bodyPr>
          <a:lstStyle/>
          <a:p>
            <a:r>
              <a:rPr lang="ru-RU" sz="2400" b="1" dirty="0">
                <a:solidFill>
                  <a:srgbClr val="009900"/>
                </a:solidFill>
              </a:rPr>
              <a:t>Зелени бизнис план </a:t>
            </a:r>
            <a:r>
              <a:rPr lang="ru-RU" sz="2400" dirty="0"/>
              <a:t>пружа одговоре да ли је могуће </a:t>
            </a:r>
          </a:p>
          <a:p>
            <a:pPr marL="342900" indent="-342900">
              <a:buFont typeface="Arial" panose="020B0604020202020204" pitchFamily="34" charset="0"/>
              <a:buChar char="•"/>
            </a:pPr>
            <a:r>
              <a:rPr lang="ru-RU" sz="2400" dirty="0"/>
              <a:t>смањити количину отпада која се генерише током животног циклуса производа?</a:t>
            </a:r>
          </a:p>
          <a:p>
            <a:pPr marL="342900" indent="-342900">
              <a:buFont typeface="Arial" panose="020B0604020202020204" pitchFamily="34" charset="0"/>
              <a:buChar char="•"/>
            </a:pPr>
            <a:r>
              <a:rPr lang="ru-RU" sz="2400" dirty="0"/>
              <a:t>користити рециклиране сировине у процесу производње производњу?</a:t>
            </a:r>
          </a:p>
          <a:p>
            <a:pPr marL="342900" indent="-342900">
              <a:buFont typeface="Arial" panose="020B0604020202020204" pitchFamily="34" charset="0"/>
              <a:buChar char="•"/>
            </a:pPr>
            <a:r>
              <a:rPr lang="ru-RU" sz="2400" dirty="0"/>
              <a:t>побољшати енергетску ефикасност у предузећу?</a:t>
            </a:r>
          </a:p>
          <a:p>
            <a:pPr marL="342900" indent="-342900">
              <a:buFont typeface="Arial" panose="020B0604020202020204" pitchFamily="34" charset="0"/>
              <a:buChar char="•"/>
            </a:pPr>
            <a:r>
              <a:rPr lang="ru-RU" sz="2400" dirty="0"/>
              <a:t>користити локалне изворе сировина за производњу?</a:t>
            </a:r>
          </a:p>
          <a:p>
            <a:pPr marL="342900" indent="-342900">
              <a:buFont typeface="Arial" panose="020B0604020202020204" pitchFamily="34" charset="0"/>
              <a:buChar char="•"/>
            </a:pPr>
            <a:r>
              <a:rPr lang="ru-RU" sz="2400" dirty="0"/>
              <a:t>да већина производа буде пласирано на локалном тржишту?</a:t>
            </a:r>
          </a:p>
          <a:p>
            <a:pPr marL="342900" indent="-342900">
              <a:buFont typeface="Arial" panose="020B0604020202020204" pitchFamily="34" charset="0"/>
              <a:buChar char="•"/>
            </a:pPr>
            <a:r>
              <a:rPr lang="ru-RU" sz="2400" dirty="0"/>
              <a:t>спроводити одговорне (зелене) набавке за потребе предузећа?</a:t>
            </a:r>
          </a:p>
          <a:p>
            <a:pPr marL="342900" indent="-342900">
              <a:buFont typeface="Arial" panose="020B0604020202020204" pitchFamily="34" charset="0"/>
              <a:buChar char="•"/>
            </a:pPr>
            <a:r>
              <a:rPr lang="ru-RU" sz="2400" dirty="0"/>
              <a:t>коришћење зелених финансијских инструмента за озелењавање пословања?</a:t>
            </a:r>
          </a:p>
        </p:txBody>
      </p:sp>
    </p:spTree>
    <p:extLst>
      <p:ext uri="{BB962C8B-B14F-4D97-AF65-F5344CB8AC3E}">
        <p14:creationId xmlns:p14="http://schemas.microsoft.com/office/powerpoint/2010/main" val="603166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E6DC1-4391-68E9-F01C-EAA1F3B72344}"/>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7E605A6-5450-7730-54CB-727A56B1F016}"/>
              </a:ext>
            </a:extLst>
          </p:cNvPr>
          <p:cNvGraphicFramePr>
            <a:graphicFrameLocks noGrp="1"/>
          </p:cNvGraphicFramePr>
          <p:nvPr>
            <p:extLst>
              <p:ext uri="{D42A27DB-BD31-4B8C-83A1-F6EECF244321}">
                <p14:modId xmlns:p14="http://schemas.microsoft.com/office/powerpoint/2010/main" val="93087501"/>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11" name="TextBox 10">
            <a:extLst>
              <a:ext uri="{FF2B5EF4-FFF2-40B4-BE49-F238E27FC236}">
                <a16:creationId xmlns:a16="http://schemas.microsoft.com/office/drawing/2014/main" id="{F05FF96E-3CF8-1A98-A91C-6E5279944F6E}"/>
              </a:ext>
            </a:extLst>
          </p:cNvPr>
          <p:cNvSpPr txBox="1"/>
          <p:nvPr/>
        </p:nvSpPr>
        <p:spPr>
          <a:xfrm>
            <a:off x="117002" y="887783"/>
            <a:ext cx="2041049" cy="646331"/>
          </a:xfrm>
          <a:prstGeom prst="rect">
            <a:avLst/>
          </a:prstGeom>
          <a:noFill/>
        </p:spPr>
        <p:txBody>
          <a:bodyPr wrap="square">
            <a:spAutoFit/>
          </a:bodyPr>
          <a:lstStyle/>
          <a:p>
            <a:pPr algn="ctr"/>
            <a:r>
              <a:rPr lang="sr-Cyrl-RS" b="1" dirty="0">
                <a:solidFill>
                  <a:srgbClr val="009900"/>
                </a:solidFill>
              </a:rPr>
              <a:t>Зелено планирање</a:t>
            </a:r>
          </a:p>
        </p:txBody>
      </p:sp>
      <p:grpSp>
        <p:nvGrpSpPr>
          <p:cNvPr id="12" name="Group 11">
            <a:extLst>
              <a:ext uri="{FF2B5EF4-FFF2-40B4-BE49-F238E27FC236}">
                <a16:creationId xmlns:a16="http://schemas.microsoft.com/office/drawing/2014/main" id="{BC1A47A8-8306-0F25-7C26-145ED20751D1}"/>
              </a:ext>
            </a:extLst>
          </p:cNvPr>
          <p:cNvGrpSpPr>
            <a:grpSpLocks noChangeAspect="1"/>
          </p:cNvGrpSpPr>
          <p:nvPr/>
        </p:nvGrpSpPr>
        <p:grpSpPr>
          <a:xfrm>
            <a:off x="-115114" y="948149"/>
            <a:ext cx="7040657" cy="5577840"/>
            <a:chOff x="0" y="0"/>
            <a:chExt cx="7569082" cy="5996640"/>
          </a:xfrm>
        </p:grpSpPr>
        <p:grpSp>
          <p:nvGrpSpPr>
            <p:cNvPr id="13" name="Group 12">
              <a:extLst>
                <a:ext uri="{FF2B5EF4-FFF2-40B4-BE49-F238E27FC236}">
                  <a16:creationId xmlns:a16="http://schemas.microsoft.com/office/drawing/2014/main" id="{75B16DA3-C683-200D-6F48-65A235377A1E}"/>
                </a:ext>
              </a:extLst>
            </p:cNvPr>
            <p:cNvGrpSpPr/>
            <p:nvPr/>
          </p:nvGrpSpPr>
          <p:grpSpPr>
            <a:xfrm>
              <a:off x="0" y="964870"/>
              <a:ext cx="7569082" cy="5031770"/>
              <a:chOff x="0" y="964870"/>
              <a:chExt cx="7569082" cy="5031770"/>
            </a:xfrm>
          </p:grpSpPr>
          <p:grpSp>
            <p:nvGrpSpPr>
              <p:cNvPr id="33" name="Group 32">
                <a:extLst>
                  <a:ext uri="{FF2B5EF4-FFF2-40B4-BE49-F238E27FC236}">
                    <a16:creationId xmlns:a16="http://schemas.microsoft.com/office/drawing/2014/main" id="{538B29C2-D382-A3CD-4B24-6E9D03138CAE}"/>
                  </a:ext>
                </a:extLst>
              </p:cNvPr>
              <p:cNvGrpSpPr/>
              <p:nvPr/>
            </p:nvGrpSpPr>
            <p:grpSpPr>
              <a:xfrm>
                <a:off x="1159257" y="964870"/>
                <a:ext cx="5068559" cy="5031770"/>
                <a:chOff x="1159257" y="964870"/>
                <a:chExt cx="5068559" cy="5031770"/>
              </a:xfrm>
            </p:grpSpPr>
            <p:grpSp>
              <p:nvGrpSpPr>
                <p:cNvPr id="38" name="Group 37">
                  <a:extLst>
                    <a:ext uri="{FF2B5EF4-FFF2-40B4-BE49-F238E27FC236}">
                      <a16:creationId xmlns:a16="http://schemas.microsoft.com/office/drawing/2014/main" id="{70040D22-61D8-2E67-9035-E424E6BF4B49}"/>
                    </a:ext>
                  </a:extLst>
                </p:cNvPr>
                <p:cNvGrpSpPr/>
                <p:nvPr/>
              </p:nvGrpSpPr>
              <p:grpSpPr>
                <a:xfrm>
                  <a:off x="1159257" y="964870"/>
                  <a:ext cx="5068559" cy="5031770"/>
                  <a:chOff x="1159257" y="964870"/>
                  <a:chExt cx="5068559" cy="5031770"/>
                </a:xfrm>
              </p:grpSpPr>
              <p:sp>
                <p:nvSpPr>
                  <p:cNvPr id="63" name="Google Shape;87;p13">
                    <a:extLst>
                      <a:ext uri="{FF2B5EF4-FFF2-40B4-BE49-F238E27FC236}">
                        <a16:creationId xmlns:a16="http://schemas.microsoft.com/office/drawing/2014/main" id="{BD1FA6E4-999C-429E-4485-ED3331D76714}"/>
                      </a:ext>
                    </a:extLst>
                  </p:cNvPr>
                  <p:cNvSpPr/>
                  <p:nvPr/>
                </p:nvSpPr>
                <p:spPr>
                  <a:xfrm>
                    <a:off x="1346656" y="1162936"/>
                    <a:ext cx="4693761" cy="4693761"/>
                  </a:xfrm>
                  <a:custGeom>
                    <a:avLst/>
                    <a:gdLst/>
                    <a:ahLst/>
                    <a:cxnLst/>
                    <a:rect l="l" t="t" r="r" b="b"/>
                    <a:pathLst>
                      <a:path w="4948567" h="4948567" extrusionOk="0">
                        <a:moveTo>
                          <a:pt x="2474168" y="-41"/>
                        </a:moveTo>
                        <a:cubicBezTo>
                          <a:pt x="1107937" y="-41"/>
                          <a:pt x="-49" y="1107812"/>
                          <a:pt x="-49" y="2474310"/>
                        </a:cubicBezTo>
                        <a:cubicBezTo>
                          <a:pt x="-49" y="3840782"/>
                          <a:pt x="1107696" y="4948527"/>
                          <a:pt x="2474168" y="4948527"/>
                        </a:cubicBezTo>
                        <a:cubicBezTo>
                          <a:pt x="3840399" y="4948527"/>
                          <a:pt x="4948519" y="3840809"/>
                          <a:pt x="4948519" y="2474310"/>
                        </a:cubicBezTo>
                        <a:cubicBezTo>
                          <a:pt x="4948519" y="1107812"/>
                          <a:pt x="3840666" y="-41"/>
                          <a:pt x="2474168" y="-41"/>
                        </a:cubicBezTo>
                        <a:close/>
                        <a:moveTo>
                          <a:pt x="2474168" y="4240900"/>
                        </a:moveTo>
                        <a:cubicBezTo>
                          <a:pt x="1498505" y="4240820"/>
                          <a:pt x="707632" y="3449839"/>
                          <a:pt x="707712" y="2474176"/>
                        </a:cubicBezTo>
                        <a:cubicBezTo>
                          <a:pt x="707792" y="1498513"/>
                          <a:pt x="1498773" y="707640"/>
                          <a:pt x="2474436" y="707720"/>
                        </a:cubicBezTo>
                        <a:cubicBezTo>
                          <a:pt x="3450045" y="707801"/>
                          <a:pt x="4240892" y="1498701"/>
                          <a:pt x="4240892" y="2474310"/>
                        </a:cubicBezTo>
                        <a:cubicBezTo>
                          <a:pt x="4240664" y="3449866"/>
                          <a:pt x="3449724" y="4240579"/>
                          <a:pt x="2474168" y="4240498"/>
                        </a:cubicBezTo>
                        <a:close/>
                      </a:path>
                    </a:pathLst>
                  </a:custGeom>
                  <a:solidFill>
                    <a:srgbClr val="70AD47"/>
                  </a:solidFill>
                  <a:ln>
                    <a:noFill/>
                  </a:ln>
                </p:spPr>
                <p:txBody>
                  <a:bodyPr spcFirstLastPara="1" wrap="square" lIns="91425" tIns="45700" rIns="91425" bIns="45700" anchor="ctr" anchorCtr="0">
                    <a:noAutofit/>
                  </a:bodyPr>
                  <a:lstStyle/>
                  <a:p>
                    <a:endParaRPr lang="en-US" sz="1600"/>
                  </a:p>
                </p:txBody>
              </p:sp>
              <p:sp>
                <p:nvSpPr>
                  <p:cNvPr id="64" name="Google Shape;88;p13">
                    <a:extLst>
                      <a:ext uri="{FF2B5EF4-FFF2-40B4-BE49-F238E27FC236}">
                        <a16:creationId xmlns:a16="http://schemas.microsoft.com/office/drawing/2014/main" id="{9406BFA1-1267-DF47-75B3-D3349E8A378F}"/>
                      </a:ext>
                    </a:extLst>
                  </p:cNvPr>
                  <p:cNvSpPr/>
                  <p:nvPr/>
                </p:nvSpPr>
                <p:spPr>
                  <a:xfrm>
                    <a:off x="3582053" y="964870"/>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65" name="Google Shape;91;p13">
                    <a:extLst>
                      <a:ext uri="{FF2B5EF4-FFF2-40B4-BE49-F238E27FC236}">
                        <a16:creationId xmlns:a16="http://schemas.microsoft.com/office/drawing/2014/main" id="{414BAEFD-CBD5-2ACE-04A8-4B2527501799}"/>
                      </a:ext>
                    </a:extLst>
                  </p:cNvPr>
                  <p:cNvSpPr/>
                  <p:nvPr/>
                </p:nvSpPr>
                <p:spPr>
                  <a:xfrm>
                    <a:off x="1626668" y="1442948"/>
                    <a:ext cx="4133737" cy="4133863"/>
                  </a:xfrm>
                  <a:custGeom>
                    <a:avLst/>
                    <a:gdLst/>
                    <a:ahLst/>
                    <a:cxnLst/>
                    <a:rect l="l" t="t" r="r" b="b"/>
                    <a:pathLst>
                      <a:path w="4358141" h="4358275" extrusionOk="0">
                        <a:moveTo>
                          <a:pt x="2178955" y="4358235"/>
                        </a:moveTo>
                        <a:cubicBezTo>
                          <a:pt x="977476" y="4358235"/>
                          <a:pt x="-49" y="3380443"/>
                          <a:pt x="-49" y="2179097"/>
                        </a:cubicBezTo>
                        <a:cubicBezTo>
                          <a:pt x="-49" y="977752"/>
                          <a:pt x="977744" y="-41"/>
                          <a:pt x="2178955" y="-41"/>
                        </a:cubicBezTo>
                        <a:cubicBezTo>
                          <a:pt x="3380166" y="-41"/>
                          <a:pt x="4358093" y="977752"/>
                          <a:pt x="4358093" y="2179097"/>
                        </a:cubicBezTo>
                        <a:cubicBezTo>
                          <a:pt x="4358093" y="3380443"/>
                          <a:pt x="3380568" y="4358235"/>
                          <a:pt x="2178955" y="4358235"/>
                        </a:cubicBezTo>
                        <a:close/>
                        <a:moveTo>
                          <a:pt x="2178955" y="26078"/>
                        </a:moveTo>
                        <a:cubicBezTo>
                          <a:pt x="991942" y="26078"/>
                          <a:pt x="26070" y="991950"/>
                          <a:pt x="26070" y="2179097"/>
                        </a:cubicBezTo>
                        <a:cubicBezTo>
                          <a:pt x="26070" y="3366244"/>
                          <a:pt x="991942" y="4331982"/>
                          <a:pt x="2178955" y="4331982"/>
                        </a:cubicBezTo>
                        <a:cubicBezTo>
                          <a:pt x="3365968" y="4331982"/>
                          <a:pt x="4331974" y="3366244"/>
                          <a:pt x="4331974" y="2179097"/>
                        </a:cubicBezTo>
                        <a:cubicBezTo>
                          <a:pt x="4331974" y="991950"/>
                          <a:pt x="3366102" y="26078"/>
                          <a:pt x="2178955" y="26078"/>
                        </a:cubicBez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66" name="Google Shape;88;p13">
                    <a:extLst>
                      <a:ext uri="{FF2B5EF4-FFF2-40B4-BE49-F238E27FC236}">
                        <a16:creationId xmlns:a16="http://schemas.microsoft.com/office/drawing/2014/main" id="{1807F21F-EF8C-8386-210F-DD596197EA78}"/>
                      </a:ext>
                    </a:extLst>
                  </p:cNvPr>
                  <p:cNvSpPr/>
                  <p:nvPr/>
                </p:nvSpPr>
                <p:spPr>
                  <a:xfrm rot="10800000">
                    <a:off x="3169023" y="4965144"/>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67" name="Google Shape;88;p13">
                    <a:extLst>
                      <a:ext uri="{FF2B5EF4-FFF2-40B4-BE49-F238E27FC236}">
                        <a16:creationId xmlns:a16="http://schemas.microsoft.com/office/drawing/2014/main" id="{EE717C2B-C799-4C70-840E-82A561C8ECC1}"/>
                      </a:ext>
                    </a:extLst>
                  </p:cNvPr>
                  <p:cNvSpPr/>
                  <p:nvPr/>
                </p:nvSpPr>
                <p:spPr>
                  <a:xfrm rot="5400000">
                    <a:off x="5505553" y="3183480"/>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68" name="Google Shape;88;p13">
                    <a:extLst>
                      <a:ext uri="{FF2B5EF4-FFF2-40B4-BE49-F238E27FC236}">
                        <a16:creationId xmlns:a16="http://schemas.microsoft.com/office/drawing/2014/main" id="{14335862-C5F0-A7E0-044C-D33257070101}"/>
                      </a:ext>
                    </a:extLst>
                  </p:cNvPr>
                  <p:cNvSpPr/>
                  <p:nvPr/>
                </p:nvSpPr>
                <p:spPr>
                  <a:xfrm rot="16200000">
                    <a:off x="1468490" y="2787553"/>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grpSp>
            <p:grpSp>
              <p:nvGrpSpPr>
                <p:cNvPr id="39" name="Google Shape;128;p13">
                  <a:extLst>
                    <a:ext uri="{FF2B5EF4-FFF2-40B4-BE49-F238E27FC236}">
                      <a16:creationId xmlns:a16="http://schemas.microsoft.com/office/drawing/2014/main" id="{8E4A646B-96E5-3DE6-23BF-556FEC2633AE}"/>
                    </a:ext>
                  </a:extLst>
                </p:cNvPr>
                <p:cNvGrpSpPr/>
                <p:nvPr/>
              </p:nvGrpSpPr>
              <p:grpSpPr>
                <a:xfrm>
                  <a:off x="2853119" y="2669399"/>
                  <a:ext cx="1680835" cy="1680834"/>
                  <a:chOff x="2853119" y="2669399"/>
                  <a:chExt cx="1772081" cy="1772081"/>
                </a:xfrm>
              </p:grpSpPr>
              <p:sp>
                <p:nvSpPr>
                  <p:cNvPr id="40" name="Google Shape;129;p13">
                    <a:extLst>
                      <a:ext uri="{FF2B5EF4-FFF2-40B4-BE49-F238E27FC236}">
                        <a16:creationId xmlns:a16="http://schemas.microsoft.com/office/drawing/2014/main" id="{AFA7D9E4-6613-E56F-9736-814F74E7327C}"/>
                      </a:ext>
                    </a:extLst>
                  </p:cNvPr>
                  <p:cNvSpPr/>
                  <p:nvPr/>
                </p:nvSpPr>
                <p:spPr>
                  <a:xfrm rot="-4637401">
                    <a:off x="2853119" y="2669399"/>
                    <a:ext cx="1772081" cy="1772081"/>
                  </a:xfrm>
                  <a:custGeom>
                    <a:avLst/>
                    <a:gdLst/>
                    <a:ahLst/>
                    <a:cxnLst/>
                    <a:rect l="l" t="t" r="r" b="b"/>
                    <a:pathLst>
                      <a:path w="1772081" h="1772081" extrusionOk="0">
                        <a:moveTo>
                          <a:pt x="1772032" y="886000"/>
                        </a:moveTo>
                        <a:cubicBezTo>
                          <a:pt x="1772032" y="1375346"/>
                          <a:pt x="1375338" y="1772040"/>
                          <a:pt x="885991" y="1772040"/>
                        </a:cubicBezTo>
                        <a:cubicBezTo>
                          <a:pt x="396645" y="1772040"/>
                          <a:pt x="-49" y="1375346"/>
                          <a:pt x="-49" y="886000"/>
                        </a:cubicBezTo>
                        <a:cubicBezTo>
                          <a:pt x="-49" y="396653"/>
                          <a:pt x="396645" y="-41"/>
                          <a:pt x="885991" y="-41"/>
                        </a:cubicBezTo>
                        <a:cubicBezTo>
                          <a:pt x="1375338" y="-41"/>
                          <a:pt x="1772032" y="396653"/>
                          <a:pt x="1772032" y="886000"/>
                        </a:cubicBezTo>
                        <a:close/>
                      </a:path>
                    </a:pathLst>
                  </a:custGeom>
                  <a:solidFill>
                    <a:srgbClr val="A8D08C"/>
                  </a:solidFill>
                  <a:ln>
                    <a:noFill/>
                  </a:ln>
                </p:spPr>
                <p:txBody>
                  <a:bodyPr spcFirstLastPara="1" wrap="square" lIns="91425" tIns="45700" rIns="91425" bIns="45700" anchor="ctr" anchorCtr="0">
                    <a:noAutofit/>
                  </a:bodyPr>
                  <a:lstStyle/>
                  <a:p>
                    <a:endParaRPr lang="en-US" sz="1600"/>
                  </a:p>
                </p:txBody>
              </p:sp>
              <p:sp>
                <p:nvSpPr>
                  <p:cNvPr id="41" name="Google Shape;130;p13">
                    <a:extLst>
                      <a:ext uri="{FF2B5EF4-FFF2-40B4-BE49-F238E27FC236}">
                        <a16:creationId xmlns:a16="http://schemas.microsoft.com/office/drawing/2014/main" id="{7DC290D7-4D14-4E1A-87AE-F96A2389A20D}"/>
                      </a:ext>
                    </a:extLst>
                  </p:cNvPr>
                  <p:cNvSpPr/>
                  <p:nvPr/>
                </p:nvSpPr>
                <p:spPr>
                  <a:xfrm>
                    <a:off x="3048191" y="2864533"/>
                    <a:ext cx="1382036" cy="1382036"/>
                  </a:xfrm>
                  <a:custGeom>
                    <a:avLst/>
                    <a:gdLst/>
                    <a:ahLst/>
                    <a:cxnLst/>
                    <a:rect l="l" t="t" r="r" b="b"/>
                    <a:pathLst>
                      <a:path w="1382036" h="1382036" extrusionOk="0">
                        <a:moveTo>
                          <a:pt x="1382036" y="691018"/>
                        </a:moveTo>
                        <a:cubicBezTo>
                          <a:pt x="1382036" y="1072657"/>
                          <a:pt x="1072657" y="1382036"/>
                          <a:pt x="691018" y="1382036"/>
                        </a:cubicBezTo>
                        <a:cubicBezTo>
                          <a:pt x="309379" y="1382036"/>
                          <a:pt x="0" y="1072657"/>
                          <a:pt x="0" y="691018"/>
                        </a:cubicBezTo>
                        <a:cubicBezTo>
                          <a:pt x="0" y="309379"/>
                          <a:pt x="309379" y="0"/>
                          <a:pt x="691018" y="0"/>
                        </a:cubicBezTo>
                        <a:cubicBezTo>
                          <a:pt x="1072657" y="0"/>
                          <a:pt x="1382036" y="309379"/>
                          <a:pt x="1382036" y="691018"/>
                        </a:cubicBezTo>
                        <a:close/>
                      </a:path>
                    </a:pathLst>
                  </a:custGeom>
                  <a:solidFill>
                    <a:srgbClr val="C4E0B2"/>
                  </a:solidFill>
                  <a:ln>
                    <a:noFill/>
                  </a:ln>
                </p:spPr>
                <p:txBody>
                  <a:bodyPr spcFirstLastPara="1" wrap="square" lIns="91425" tIns="45700" rIns="91425" bIns="45700" anchor="ctr" anchorCtr="0">
                    <a:noAutofit/>
                  </a:bodyPr>
                  <a:lstStyle/>
                  <a:p>
                    <a:endParaRPr lang="en-US" sz="1600"/>
                  </a:p>
                </p:txBody>
              </p:sp>
              <p:sp>
                <p:nvSpPr>
                  <p:cNvPr id="42" name="Google Shape;132;p13">
                    <a:extLst>
                      <a:ext uri="{FF2B5EF4-FFF2-40B4-BE49-F238E27FC236}">
                        <a16:creationId xmlns:a16="http://schemas.microsoft.com/office/drawing/2014/main" id="{B366393B-6F2A-938B-9ED3-4B8F1EB3E65C}"/>
                      </a:ext>
                    </a:extLst>
                  </p:cNvPr>
                  <p:cNvSpPr/>
                  <p:nvPr/>
                </p:nvSpPr>
                <p:spPr>
                  <a:xfrm>
                    <a:off x="3248706" y="3103222"/>
                    <a:ext cx="921937" cy="936002"/>
                  </a:xfrm>
                  <a:custGeom>
                    <a:avLst/>
                    <a:gdLst/>
                    <a:ahLst/>
                    <a:cxnLst/>
                    <a:rect l="l" t="t" r="r" b="b"/>
                    <a:pathLst>
                      <a:path w="921937" h="936002" extrusionOk="0">
                        <a:moveTo>
                          <a:pt x="879076" y="0"/>
                        </a:moveTo>
                        <a:lnTo>
                          <a:pt x="674543" y="0"/>
                        </a:lnTo>
                        <a:lnTo>
                          <a:pt x="655255" y="424603"/>
                        </a:lnTo>
                        <a:lnTo>
                          <a:pt x="555734" y="424603"/>
                        </a:lnTo>
                        <a:lnTo>
                          <a:pt x="555734" y="282488"/>
                        </a:lnTo>
                        <a:lnTo>
                          <a:pt x="277800" y="425139"/>
                        </a:lnTo>
                        <a:lnTo>
                          <a:pt x="277800" y="282488"/>
                        </a:lnTo>
                        <a:lnTo>
                          <a:pt x="0" y="425139"/>
                        </a:lnTo>
                        <a:lnTo>
                          <a:pt x="0" y="936002"/>
                        </a:lnTo>
                        <a:lnTo>
                          <a:pt x="277800" y="936002"/>
                        </a:lnTo>
                        <a:lnTo>
                          <a:pt x="458625" y="936002"/>
                        </a:lnTo>
                        <a:lnTo>
                          <a:pt x="555734" y="936002"/>
                        </a:lnTo>
                        <a:lnTo>
                          <a:pt x="631815" y="936002"/>
                        </a:lnTo>
                        <a:lnTo>
                          <a:pt x="776876" y="936002"/>
                        </a:lnTo>
                        <a:lnTo>
                          <a:pt x="921938" y="936002"/>
                        </a:lnTo>
                        <a:lnTo>
                          <a:pt x="879076" y="0"/>
                        </a:lnTo>
                        <a:close/>
                      </a:path>
                    </a:pathLst>
                  </a:custGeom>
                  <a:solidFill>
                    <a:srgbClr val="70AD47"/>
                  </a:solidFill>
                  <a:ln>
                    <a:noFill/>
                  </a:ln>
                </p:spPr>
                <p:txBody>
                  <a:bodyPr spcFirstLastPara="1" wrap="square" lIns="91425" tIns="45700" rIns="91425" bIns="45700" anchor="ctr" anchorCtr="0">
                    <a:noAutofit/>
                  </a:bodyPr>
                  <a:lstStyle/>
                  <a:p>
                    <a:endParaRPr lang="en-US" sz="1600"/>
                  </a:p>
                </p:txBody>
              </p:sp>
              <p:sp>
                <p:nvSpPr>
                  <p:cNvPr id="43" name="Google Shape;133;p13">
                    <a:extLst>
                      <a:ext uri="{FF2B5EF4-FFF2-40B4-BE49-F238E27FC236}">
                        <a16:creationId xmlns:a16="http://schemas.microsoft.com/office/drawing/2014/main" id="{9581398A-9521-34BA-345F-FC1FEC1CCAC3}"/>
                      </a:ext>
                    </a:extLst>
                  </p:cNvPr>
                  <p:cNvSpPr/>
                  <p:nvPr/>
                </p:nvSpPr>
                <p:spPr>
                  <a:xfrm>
                    <a:off x="3897397" y="3085407"/>
                    <a:ext cx="250475" cy="35629"/>
                  </a:xfrm>
                  <a:custGeom>
                    <a:avLst/>
                    <a:gdLst/>
                    <a:ahLst/>
                    <a:cxnLst/>
                    <a:rect l="l" t="t" r="r" b="b"/>
                    <a:pathLst>
                      <a:path w="250475" h="35629" extrusionOk="0">
                        <a:moveTo>
                          <a:pt x="233733" y="0"/>
                        </a:moveTo>
                        <a:cubicBezTo>
                          <a:pt x="242980" y="0"/>
                          <a:pt x="250476" y="0"/>
                          <a:pt x="250476" y="0"/>
                        </a:cubicBezTo>
                        <a:lnTo>
                          <a:pt x="250476" y="35629"/>
                        </a:lnTo>
                        <a:cubicBezTo>
                          <a:pt x="250476" y="35629"/>
                          <a:pt x="242980" y="35629"/>
                          <a:pt x="233733" y="35629"/>
                        </a:cubicBezTo>
                        <a:lnTo>
                          <a:pt x="16743" y="35629"/>
                        </a:lnTo>
                        <a:cubicBezTo>
                          <a:pt x="7496" y="35629"/>
                          <a:pt x="0" y="35629"/>
                          <a:pt x="0" y="35629"/>
                        </a:cubicBezTo>
                        <a:lnTo>
                          <a:pt x="0" y="0"/>
                        </a:lnTo>
                        <a:cubicBezTo>
                          <a:pt x="0" y="0"/>
                          <a:pt x="7496" y="0"/>
                          <a:pt x="16743" y="0"/>
                        </a:cubicBezTo>
                        <a:close/>
                      </a:path>
                    </a:pathLst>
                  </a:custGeom>
                  <a:solidFill>
                    <a:srgbClr val="A5CD9B"/>
                  </a:solidFill>
                  <a:ln>
                    <a:noFill/>
                  </a:ln>
                </p:spPr>
                <p:txBody>
                  <a:bodyPr spcFirstLastPara="1" wrap="square" lIns="91425" tIns="45700" rIns="91425" bIns="45700" anchor="ctr" anchorCtr="0">
                    <a:noAutofit/>
                  </a:bodyPr>
                  <a:lstStyle/>
                  <a:p>
                    <a:endParaRPr lang="en-US" sz="1600"/>
                  </a:p>
                </p:txBody>
              </p:sp>
              <p:sp>
                <p:nvSpPr>
                  <p:cNvPr id="44" name="Google Shape;134;p13">
                    <a:extLst>
                      <a:ext uri="{FF2B5EF4-FFF2-40B4-BE49-F238E27FC236}">
                        <a16:creationId xmlns:a16="http://schemas.microsoft.com/office/drawing/2014/main" id="{1A0DFEB5-DB8E-DA5A-A7D1-A9F9BE42B1F2}"/>
                      </a:ext>
                    </a:extLst>
                  </p:cNvPr>
                  <p:cNvSpPr/>
                  <p:nvPr/>
                </p:nvSpPr>
                <p:spPr>
                  <a:xfrm>
                    <a:off x="3326393" y="3646767"/>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5" name="Google Shape;135;p13">
                    <a:extLst>
                      <a:ext uri="{FF2B5EF4-FFF2-40B4-BE49-F238E27FC236}">
                        <a16:creationId xmlns:a16="http://schemas.microsoft.com/office/drawing/2014/main" id="{7AD5E48B-9500-F748-1D00-11296842FDDD}"/>
                      </a:ext>
                    </a:extLst>
                  </p:cNvPr>
                  <p:cNvSpPr/>
                  <p:nvPr/>
                </p:nvSpPr>
                <p:spPr>
                  <a:xfrm>
                    <a:off x="3529988" y="3646767"/>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6" name="Google Shape;136;p13">
                    <a:extLst>
                      <a:ext uri="{FF2B5EF4-FFF2-40B4-BE49-F238E27FC236}">
                        <a16:creationId xmlns:a16="http://schemas.microsoft.com/office/drawing/2014/main" id="{BA8A50B5-D7FE-BB23-9567-E8EBFE2EB45D}"/>
                      </a:ext>
                    </a:extLst>
                  </p:cNvPr>
                  <p:cNvSpPr/>
                  <p:nvPr/>
                </p:nvSpPr>
                <p:spPr>
                  <a:xfrm>
                    <a:off x="3733584" y="3646767"/>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7" name="Google Shape;137;p13">
                    <a:extLst>
                      <a:ext uri="{FF2B5EF4-FFF2-40B4-BE49-F238E27FC236}">
                        <a16:creationId xmlns:a16="http://schemas.microsoft.com/office/drawing/2014/main" id="{51576218-6E39-B508-708A-38C3D2AFF8D0}"/>
                      </a:ext>
                    </a:extLst>
                  </p:cNvPr>
                  <p:cNvSpPr/>
                  <p:nvPr/>
                </p:nvSpPr>
                <p:spPr>
                  <a:xfrm>
                    <a:off x="3326393" y="3832146"/>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8" name="Google Shape;138;p13">
                    <a:extLst>
                      <a:ext uri="{FF2B5EF4-FFF2-40B4-BE49-F238E27FC236}">
                        <a16:creationId xmlns:a16="http://schemas.microsoft.com/office/drawing/2014/main" id="{1551C35A-DF99-3ACF-B510-B213E1BC61D4}"/>
                      </a:ext>
                    </a:extLst>
                  </p:cNvPr>
                  <p:cNvSpPr/>
                  <p:nvPr/>
                </p:nvSpPr>
                <p:spPr>
                  <a:xfrm>
                    <a:off x="3529988" y="3832146"/>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9" name="Google Shape;139;p13">
                    <a:extLst>
                      <a:ext uri="{FF2B5EF4-FFF2-40B4-BE49-F238E27FC236}">
                        <a16:creationId xmlns:a16="http://schemas.microsoft.com/office/drawing/2014/main" id="{491AC0B1-4DB6-EB99-DB97-A51134B59477}"/>
                      </a:ext>
                    </a:extLst>
                  </p:cNvPr>
                  <p:cNvSpPr/>
                  <p:nvPr/>
                </p:nvSpPr>
                <p:spPr>
                  <a:xfrm>
                    <a:off x="3733584" y="3832146"/>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0" name="Google Shape;140;p13">
                    <a:extLst>
                      <a:ext uri="{FF2B5EF4-FFF2-40B4-BE49-F238E27FC236}">
                        <a16:creationId xmlns:a16="http://schemas.microsoft.com/office/drawing/2014/main" id="{D61CD7AA-B7EC-385F-89BE-5479B03E330B}"/>
                      </a:ext>
                    </a:extLst>
                  </p:cNvPr>
                  <p:cNvSpPr/>
                  <p:nvPr/>
                </p:nvSpPr>
                <p:spPr>
                  <a:xfrm>
                    <a:off x="3952716" y="3179570"/>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3AA956"/>
                  </a:solidFill>
                  <a:ln>
                    <a:noFill/>
                  </a:ln>
                </p:spPr>
                <p:txBody>
                  <a:bodyPr spcFirstLastPara="1" wrap="square" lIns="91425" tIns="45700" rIns="91425" bIns="45700" anchor="ctr" anchorCtr="0">
                    <a:noAutofit/>
                  </a:bodyPr>
                  <a:lstStyle/>
                  <a:p>
                    <a:endParaRPr lang="en-US" sz="1600"/>
                  </a:p>
                </p:txBody>
              </p:sp>
              <p:sp>
                <p:nvSpPr>
                  <p:cNvPr id="51" name="Google Shape;141;p13">
                    <a:extLst>
                      <a:ext uri="{FF2B5EF4-FFF2-40B4-BE49-F238E27FC236}">
                        <a16:creationId xmlns:a16="http://schemas.microsoft.com/office/drawing/2014/main" id="{A409702D-72BC-D0BA-86EA-D8156023F31C}"/>
                      </a:ext>
                    </a:extLst>
                  </p:cNvPr>
                  <p:cNvSpPr/>
                  <p:nvPr/>
                </p:nvSpPr>
                <p:spPr>
                  <a:xfrm>
                    <a:off x="4038307" y="3179570"/>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3AA956"/>
                  </a:solidFill>
                  <a:ln>
                    <a:noFill/>
                  </a:ln>
                </p:spPr>
                <p:txBody>
                  <a:bodyPr spcFirstLastPara="1" wrap="square" lIns="91425" tIns="45700" rIns="91425" bIns="45700" anchor="ctr" anchorCtr="0">
                    <a:noAutofit/>
                  </a:bodyPr>
                  <a:lstStyle/>
                  <a:p>
                    <a:endParaRPr lang="en-US" sz="1600"/>
                  </a:p>
                </p:txBody>
              </p:sp>
              <p:sp>
                <p:nvSpPr>
                  <p:cNvPr id="52" name="Google Shape;142;p13">
                    <a:extLst>
                      <a:ext uri="{FF2B5EF4-FFF2-40B4-BE49-F238E27FC236}">
                        <a16:creationId xmlns:a16="http://schemas.microsoft.com/office/drawing/2014/main" id="{5CBBCED7-D5E5-92C8-F8E7-43B63915E188}"/>
                      </a:ext>
                    </a:extLst>
                  </p:cNvPr>
                  <p:cNvSpPr/>
                  <p:nvPr/>
                </p:nvSpPr>
                <p:spPr>
                  <a:xfrm>
                    <a:off x="3952716" y="332208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3" name="Google Shape;143;p13">
                    <a:extLst>
                      <a:ext uri="{FF2B5EF4-FFF2-40B4-BE49-F238E27FC236}">
                        <a16:creationId xmlns:a16="http://schemas.microsoft.com/office/drawing/2014/main" id="{D978FED0-BBE5-A771-6EC5-A257384DB331}"/>
                      </a:ext>
                    </a:extLst>
                  </p:cNvPr>
                  <p:cNvSpPr/>
                  <p:nvPr/>
                </p:nvSpPr>
                <p:spPr>
                  <a:xfrm>
                    <a:off x="4038307" y="332208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4" name="Google Shape;144;p13">
                    <a:extLst>
                      <a:ext uri="{FF2B5EF4-FFF2-40B4-BE49-F238E27FC236}">
                        <a16:creationId xmlns:a16="http://schemas.microsoft.com/office/drawing/2014/main" id="{6FB57B3A-E675-7D39-3A06-7F6DBE5CCD14}"/>
                      </a:ext>
                    </a:extLst>
                  </p:cNvPr>
                  <p:cNvSpPr/>
                  <p:nvPr/>
                </p:nvSpPr>
                <p:spPr>
                  <a:xfrm>
                    <a:off x="3952716" y="346473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5" name="Google Shape;145;p13">
                    <a:extLst>
                      <a:ext uri="{FF2B5EF4-FFF2-40B4-BE49-F238E27FC236}">
                        <a16:creationId xmlns:a16="http://schemas.microsoft.com/office/drawing/2014/main" id="{A6219003-05DD-CC99-1AF6-2C3F7BEDEA66}"/>
                      </a:ext>
                    </a:extLst>
                  </p:cNvPr>
                  <p:cNvSpPr/>
                  <p:nvPr/>
                </p:nvSpPr>
                <p:spPr>
                  <a:xfrm>
                    <a:off x="4038307" y="346473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6" name="Google Shape;146;p13">
                    <a:extLst>
                      <a:ext uri="{FF2B5EF4-FFF2-40B4-BE49-F238E27FC236}">
                        <a16:creationId xmlns:a16="http://schemas.microsoft.com/office/drawing/2014/main" id="{969D46B9-8F58-B22A-ABF7-B76A9D977C0E}"/>
                      </a:ext>
                    </a:extLst>
                  </p:cNvPr>
                  <p:cNvSpPr/>
                  <p:nvPr/>
                </p:nvSpPr>
                <p:spPr>
                  <a:xfrm>
                    <a:off x="3952716" y="360725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7" name="Google Shape;147;p13">
                    <a:extLst>
                      <a:ext uri="{FF2B5EF4-FFF2-40B4-BE49-F238E27FC236}">
                        <a16:creationId xmlns:a16="http://schemas.microsoft.com/office/drawing/2014/main" id="{AFBF6276-8256-D9F9-EEA1-BCCB0C2C805D}"/>
                      </a:ext>
                    </a:extLst>
                  </p:cNvPr>
                  <p:cNvSpPr/>
                  <p:nvPr/>
                </p:nvSpPr>
                <p:spPr>
                  <a:xfrm>
                    <a:off x="4038307" y="360725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8" name="Google Shape;148;p13">
                    <a:extLst>
                      <a:ext uri="{FF2B5EF4-FFF2-40B4-BE49-F238E27FC236}">
                        <a16:creationId xmlns:a16="http://schemas.microsoft.com/office/drawing/2014/main" id="{306E2129-855E-3BC8-36C3-2A8FCD02C0BA}"/>
                      </a:ext>
                    </a:extLst>
                  </p:cNvPr>
                  <p:cNvSpPr/>
                  <p:nvPr/>
                </p:nvSpPr>
                <p:spPr>
                  <a:xfrm>
                    <a:off x="3952716" y="374990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9" name="Google Shape;149;p13">
                    <a:extLst>
                      <a:ext uri="{FF2B5EF4-FFF2-40B4-BE49-F238E27FC236}">
                        <a16:creationId xmlns:a16="http://schemas.microsoft.com/office/drawing/2014/main" id="{2ED4FF74-0B84-90CF-6C90-BC414815A5BD}"/>
                      </a:ext>
                    </a:extLst>
                  </p:cNvPr>
                  <p:cNvSpPr/>
                  <p:nvPr/>
                </p:nvSpPr>
                <p:spPr>
                  <a:xfrm>
                    <a:off x="4038307" y="374990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60" name="Google Shape;150;p13">
                    <a:extLst>
                      <a:ext uri="{FF2B5EF4-FFF2-40B4-BE49-F238E27FC236}">
                        <a16:creationId xmlns:a16="http://schemas.microsoft.com/office/drawing/2014/main" id="{E864B802-6F39-FC9D-9256-E52633CFA99C}"/>
                      </a:ext>
                    </a:extLst>
                  </p:cNvPr>
                  <p:cNvSpPr/>
                  <p:nvPr/>
                </p:nvSpPr>
                <p:spPr>
                  <a:xfrm>
                    <a:off x="3952716" y="3892421"/>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61" name="Google Shape;151;p13">
                    <a:extLst>
                      <a:ext uri="{FF2B5EF4-FFF2-40B4-BE49-F238E27FC236}">
                        <a16:creationId xmlns:a16="http://schemas.microsoft.com/office/drawing/2014/main" id="{E5DF08B6-43D7-B8C1-6953-931DD2A81EDD}"/>
                      </a:ext>
                    </a:extLst>
                  </p:cNvPr>
                  <p:cNvSpPr/>
                  <p:nvPr/>
                </p:nvSpPr>
                <p:spPr>
                  <a:xfrm>
                    <a:off x="4038307" y="3892421"/>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62" name="Google Shape;152;p13">
                    <a:extLst>
                      <a:ext uri="{FF2B5EF4-FFF2-40B4-BE49-F238E27FC236}">
                        <a16:creationId xmlns:a16="http://schemas.microsoft.com/office/drawing/2014/main" id="{C94CED64-8821-A98B-CC1C-BC6F98EE7ADA}"/>
                      </a:ext>
                    </a:extLst>
                  </p:cNvPr>
                  <p:cNvSpPr/>
                  <p:nvPr/>
                </p:nvSpPr>
                <p:spPr>
                  <a:xfrm>
                    <a:off x="3897933" y="2858640"/>
                    <a:ext cx="246686" cy="186182"/>
                  </a:xfrm>
                  <a:custGeom>
                    <a:avLst/>
                    <a:gdLst/>
                    <a:ahLst/>
                    <a:cxnLst/>
                    <a:rect l="l" t="t" r="r" b="b"/>
                    <a:pathLst>
                      <a:path w="246686" h="186182" extrusionOk="0">
                        <a:moveTo>
                          <a:pt x="246408" y="58359"/>
                        </a:moveTo>
                        <a:cubicBezTo>
                          <a:pt x="246408" y="53671"/>
                          <a:pt x="245471" y="48715"/>
                          <a:pt x="244533" y="43491"/>
                        </a:cubicBezTo>
                        <a:cubicBezTo>
                          <a:pt x="243448" y="37859"/>
                          <a:pt x="241975" y="32309"/>
                          <a:pt x="240113" y="26882"/>
                        </a:cubicBezTo>
                        <a:cubicBezTo>
                          <a:pt x="234367" y="27110"/>
                          <a:pt x="228634" y="27737"/>
                          <a:pt x="222968" y="28757"/>
                        </a:cubicBezTo>
                        <a:cubicBezTo>
                          <a:pt x="218079" y="29693"/>
                          <a:pt x="213257" y="30900"/>
                          <a:pt x="208502" y="32374"/>
                        </a:cubicBezTo>
                        <a:cubicBezTo>
                          <a:pt x="200064" y="34975"/>
                          <a:pt x="191973" y="38571"/>
                          <a:pt x="184392" y="43089"/>
                        </a:cubicBezTo>
                        <a:cubicBezTo>
                          <a:pt x="160215" y="57167"/>
                          <a:pt x="142736" y="80393"/>
                          <a:pt x="135904" y="107516"/>
                        </a:cubicBezTo>
                        <a:cubicBezTo>
                          <a:pt x="131136" y="91483"/>
                          <a:pt x="123809" y="76334"/>
                          <a:pt x="114205" y="62645"/>
                        </a:cubicBezTo>
                        <a:cubicBezTo>
                          <a:pt x="96458" y="37596"/>
                          <a:pt x="71450" y="18611"/>
                          <a:pt x="42545" y="8264"/>
                        </a:cubicBezTo>
                        <a:cubicBezTo>
                          <a:pt x="36920" y="6389"/>
                          <a:pt x="31294" y="4513"/>
                          <a:pt x="24998" y="3040"/>
                        </a:cubicBezTo>
                        <a:cubicBezTo>
                          <a:pt x="18355" y="1455"/>
                          <a:pt x="11591" y="425"/>
                          <a:pt x="4773" y="-41"/>
                        </a:cubicBezTo>
                        <a:cubicBezTo>
                          <a:pt x="3018" y="6599"/>
                          <a:pt x="1773" y="13359"/>
                          <a:pt x="1023" y="20185"/>
                        </a:cubicBezTo>
                        <a:cubicBezTo>
                          <a:pt x="339" y="26189"/>
                          <a:pt x="-9" y="32225"/>
                          <a:pt x="-49" y="38267"/>
                        </a:cubicBezTo>
                        <a:cubicBezTo>
                          <a:pt x="85" y="49180"/>
                          <a:pt x="1398" y="60047"/>
                          <a:pt x="3835" y="70682"/>
                        </a:cubicBezTo>
                        <a:cubicBezTo>
                          <a:pt x="8229" y="89943"/>
                          <a:pt x="16373" y="108146"/>
                          <a:pt x="27811" y="124259"/>
                        </a:cubicBezTo>
                        <a:cubicBezTo>
                          <a:pt x="39237" y="140279"/>
                          <a:pt x="53649" y="153915"/>
                          <a:pt x="70272" y="164443"/>
                        </a:cubicBezTo>
                        <a:cubicBezTo>
                          <a:pt x="79527" y="170229"/>
                          <a:pt x="89359" y="175024"/>
                          <a:pt x="99606" y="178775"/>
                        </a:cubicBezTo>
                        <a:cubicBezTo>
                          <a:pt x="105097" y="180650"/>
                          <a:pt x="110857" y="182525"/>
                          <a:pt x="117018" y="183998"/>
                        </a:cubicBezTo>
                        <a:cubicBezTo>
                          <a:pt x="120943" y="184936"/>
                          <a:pt x="124934" y="185659"/>
                          <a:pt x="128939" y="186142"/>
                        </a:cubicBezTo>
                        <a:cubicBezTo>
                          <a:pt x="124385" y="181320"/>
                          <a:pt x="119831" y="176364"/>
                          <a:pt x="115545" y="171408"/>
                        </a:cubicBezTo>
                        <a:cubicBezTo>
                          <a:pt x="104160" y="158013"/>
                          <a:pt x="93444" y="144619"/>
                          <a:pt x="83398" y="130153"/>
                        </a:cubicBezTo>
                        <a:cubicBezTo>
                          <a:pt x="73352" y="115687"/>
                          <a:pt x="63842" y="101355"/>
                          <a:pt x="55002" y="86219"/>
                        </a:cubicBezTo>
                        <a:cubicBezTo>
                          <a:pt x="46014" y="70883"/>
                          <a:pt x="38259" y="54850"/>
                          <a:pt x="31830" y="38267"/>
                        </a:cubicBezTo>
                        <a:cubicBezTo>
                          <a:pt x="45278" y="49745"/>
                          <a:pt x="57775" y="62283"/>
                          <a:pt x="69200" y="75772"/>
                        </a:cubicBezTo>
                        <a:cubicBezTo>
                          <a:pt x="80585" y="89166"/>
                          <a:pt x="91301" y="102560"/>
                          <a:pt x="101481" y="117026"/>
                        </a:cubicBezTo>
                        <a:cubicBezTo>
                          <a:pt x="111660" y="131492"/>
                          <a:pt x="121036" y="145824"/>
                          <a:pt x="129743" y="160960"/>
                        </a:cubicBezTo>
                        <a:cubicBezTo>
                          <a:pt x="133092" y="166720"/>
                          <a:pt x="136306" y="172613"/>
                          <a:pt x="139387" y="178507"/>
                        </a:cubicBezTo>
                        <a:cubicBezTo>
                          <a:pt x="140204" y="174569"/>
                          <a:pt x="140793" y="170591"/>
                          <a:pt x="141128" y="166586"/>
                        </a:cubicBezTo>
                        <a:cubicBezTo>
                          <a:pt x="141128" y="163639"/>
                          <a:pt x="141128" y="160826"/>
                          <a:pt x="141798" y="158147"/>
                        </a:cubicBezTo>
                        <a:lnTo>
                          <a:pt x="143673" y="154129"/>
                        </a:lnTo>
                        <a:cubicBezTo>
                          <a:pt x="150236" y="142074"/>
                          <a:pt x="157067" y="130555"/>
                          <a:pt x="165104" y="119304"/>
                        </a:cubicBezTo>
                        <a:cubicBezTo>
                          <a:pt x="172779" y="108025"/>
                          <a:pt x="181057" y="97163"/>
                          <a:pt x="189884" y="86755"/>
                        </a:cubicBezTo>
                        <a:cubicBezTo>
                          <a:pt x="198818" y="76080"/>
                          <a:pt x="208676" y="66221"/>
                          <a:pt x="219352" y="57287"/>
                        </a:cubicBezTo>
                        <a:cubicBezTo>
                          <a:pt x="214958" y="70454"/>
                          <a:pt x="209346" y="83192"/>
                          <a:pt x="202609" y="95327"/>
                        </a:cubicBezTo>
                        <a:cubicBezTo>
                          <a:pt x="189482" y="119143"/>
                          <a:pt x="173998" y="141578"/>
                          <a:pt x="156398" y="162300"/>
                        </a:cubicBezTo>
                        <a:cubicBezTo>
                          <a:pt x="152915" y="166318"/>
                          <a:pt x="149433" y="170202"/>
                          <a:pt x="145816" y="173953"/>
                        </a:cubicBezTo>
                        <a:cubicBezTo>
                          <a:pt x="149192" y="173671"/>
                          <a:pt x="152554" y="173189"/>
                          <a:pt x="155862" y="172479"/>
                        </a:cubicBezTo>
                        <a:cubicBezTo>
                          <a:pt x="160751" y="171595"/>
                          <a:pt x="165586" y="170376"/>
                          <a:pt x="170328" y="168863"/>
                        </a:cubicBezTo>
                        <a:cubicBezTo>
                          <a:pt x="178740" y="166211"/>
                          <a:pt x="186830" y="162621"/>
                          <a:pt x="194438" y="158147"/>
                        </a:cubicBezTo>
                        <a:cubicBezTo>
                          <a:pt x="207819" y="150352"/>
                          <a:pt x="219298" y="139703"/>
                          <a:pt x="228058" y="126938"/>
                        </a:cubicBezTo>
                        <a:cubicBezTo>
                          <a:pt x="236778" y="114147"/>
                          <a:pt x="242631" y="99614"/>
                          <a:pt x="245203" y="84344"/>
                        </a:cubicBezTo>
                        <a:cubicBezTo>
                          <a:pt x="246542" y="75745"/>
                          <a:pt x="246944" y="67038"/>
                          <a:pt x="246408" y="58359"/>
                        </a:cubicBezTo>
                        <a:close/>
                      </a:path>
                    </a:pathLst>
                  </a:custGeom>
                  <a:solidFill>
                    <a:srgbClr val="3AA956"/>
                  </a:solidFill>
                  <a:ln>
                    <a:noFill/>
                  </a:ln>
                </p:spPr>
                <p:txBody>
                  <a:bodyPr spcFirstLastPara="1" wrap="square" lIns="91425" tIns="45700" rIns="91425" bIns="45700" anchor="ctr" anchorCtr="0">
                    <a:noAutofit/>
                  </a:bodyPr>
                  <a:lstStyle/>
                  <a:p>
                    <a:endParaRPr lang="en-US" sz="1600"/>
                  </a:p>
                </p:txBody>
              </p:sp>
            </p:grpSp>
          </p:grpSp>
          <p:sp>
            <p:nvSpPr>
              <p:cNvPr id="34" name="TextBox 39">
                <a:extLst>
                  <a:ext uri="{FF2B5EF4-FFF2-40B4-BE49-F238E27FC236}">
                    <a16:creationId xmlns:a16="http://schemas.microsoft.com/office/drawing/2014/main" id="{AF053CDC-F2DC-A47E-E49B-66D8C4F1F352}"/>
                  </a:ext>
                </a:extLst>
              </p:cNvPr>
              <p:cNvSpPr txBox="1"/>
              <p:nvPr/>
            </p:nvSpPr>
            <p:spPr>
              <a:xfrm>
                <a:off x="5565360" y="1700457"/>
                <a:ext cx="2003722" cy="591818"/>
              </a:xfrm>
              <a:prstGeom prst="rect">
                <a:avLst/>
              </a:prstGeom>
              <a:noFill/>
              <a:ln>
                <a:noFill/>
              </a:ln>
            </p:spPr>
            <p:txBody>
              <a:bodyPr wrap="square" rtlCol="0">
                <a:noAutofit/>
              </a:bodyPr>
              <a:lstStyle/>
              <a:p>
                <a:r>
                  <a:rPr lang="mk-MK" sz="1600" b="1" kern="1200">
                    <a:solidFill>
                      <a:srgbClr val="3F3F3F"/>
                    </a:solidFill>
                    <a:effectLst/>
                    <a:ea typeface="Lora" pitchFamily="2" charset="-18"/>
                    <a:cs typeface="Calibri" panose="020F0502020204030204" pitchFamily="34" charset="0"/>
                  </a:rPr>
                  <a:t>Процена ефикасности ресурса</a:t>
                </a:r>
                <a:endParaRPr lang="en-US" sz="1600">
                  <a:effectLst/>
                  <a:ea typeface="Times New Roman" panose="02020603050405020304" pitchFamily="18" charset="0"/>
                  <a:cs typeface="Calibri" panose="020F0502020204030204" pitchFamily="34" charset="0"/>
                </a:endParaRPr>
              </a:p>
            </p:txBody>
          </p:sp>
          <p:sp>
            <p:nvSpPr>
              <p:cNvPr id="35" name="TextBox 40">
                <a:extLst>
                  <a:ext uri="{FF2B5EF4-FFF2-40B4-BE49-F238E27FC236}">
                    <a16:creationId xmlns:a16="http://schemas.microsoft.com/office/drawing/2014/main" id="{E791B194-0FB5-D1DB-12DA-4FB58981EF3E}"/>
                  </a:ext>
                </a:extLst>
              </p:cNvPr>
              <p:cNvSpPr txBox="1"/>
              <p:nvPr/>
            </p:nvSpPr>
            <p:spPr>
              <a:xfrm>
                <a:off x="5225955" y="5111311"/>
                <a:ext cx="2003722" cy="591818"/>
              </a:xfrm>
              <a:prstGeom prst="rect">
                <a:avLst/>
              </a:prstGeom>
              <a:noFill/>
              <a:ln>
                <a:noFill/>
              </a:ln>
            </p:spPr>
            <p:txBody>
              <a:bodyPr wrap="square" rtlCol="0">
                <a:noAutofit/>
              </a:bodyPr>
              <a:lstStyle/>
              <a:p>
                <a:r>
                  <a:rPr lang="mk-MK" sz="1600" b="1" kern="1200">
                    <a:solidFill>
                      <a:srgbClr val="3F3F3F"/>
                    </a:solidFill>
                    <a:effectLst/>
                    <a:ea typeface="Lora" pitchFamily="2" charset="-18"/>
                    <a:cs typeface="Calibri" panose="020F0502020204030204" pitchFamily="34" charset="0"/>
                  </a:rPr>
                  <a:t>Припрема плана озелењавања</a:t>
                </a:r>
                <a:endParaRPr lang="en-US" sz="1600">
                  <a:effectLst/>
                  <a:ea typeface="Times New Roman" panose="02020603050405020304" pitchFamily="18" charset="0"/>
                  <a:cs typeface="Calibri" panose="020F0502020204030204" pitchFamily="34" charset="0"/>
                </a:endParaRPr>
              </a:p>
            </p:txBody>
          </p:sp>
          <p:sp>
            <p:nvSpPr>
              <p:cNvPr id="36" name="TextBox 41">
                <a:extLst>
                  <a:ext uri="{FF2B5EF4-FFF2-40B4-BE49-F238E27FC236}">
                    <a16:creationId xmlns:a16="http://schemas.microsoft.com/office/drawing/2014/main" id="{4CB3E8E2-566A-DB65-97CA-C0670F27CB8E}"/>
                  </a:ext>
                </a:extLst>
              </p:cNvPr>
              <p:cNvSpPr txBox="1"/>
              <p:nvPr/>
            </p:nvSpPr>
            <p:spPr>
              <a:xfrm>
                <a:off x="0" y="1700457"/>
                <a:ext cx="2003722" cy="591818"/>
              </a:xfrm>
              <a:prstGeom prst="rect">
                <a:avLst/>
              </a:prstGeom>
              <a:noFill/>
              <a:ln>
                <a:noFill/>
              </a:ln>
            </p:spPr>
            <p:txBody>
              <a:bodyPr wrap="square" rtlCol="0">
                <a:noAutofit/>
              </a:bodyPr>
              <a:lstStyle/>
              <a:p>
                <a:pPr algn="r"/>
                <a:r>
                  <a:rPr lang="mk-MK" sz="1600" b="1" kern="1200">
                    <a:solidFill>
                      <a:srgbClr val="3F3F3F"/>
                    </a:solidFill>
                    <a:effectLst/>
                    <a:ea typeface="Lora" pitchFamily="2" charset="-18"/>
                    <a:cs typeface="Calibri" panose="020F0502020204030204" pitchFamily="34" charset="0"/>
                  </a:rPr>
                  <a:t>Процена ефеката озелењавања</a:t>
                </a:r>
                <a:endParaRPr lang="en-US" sz="1600">
                  <a:effectLst/>
                  <a:ea typeface="Times New Roman" panose="02020603050405020304" pitchFamily="18" charset="0"/>
                  <a:cs typeface="Calibri" panose="020F0502020204030204" pitchFamily="34" charset="0"/>
                </a:endParaRPr>
              </a:p>
            </p:txBody>
          </p:sp>
          <p:sp>
            <p:nvSpPr>
              <p:cNvPr id="37" name="TextBox 42">
                <a:extLst>
                  <a:ext uri="{FF2B5EF4-FFF2-40B4-BE49-F238E27FC236}">
                    <a16:creationId xmlns:a16="http://schemas.microsoft.com/office/drawing/2014/main" id="{B259B126-A586-80DD-66B3-80D8539AD8F8}"/>
                  </a:ext>
                </a:extLst>
              </p:cNvPr>
              <p:cNvSpPr txBox="1"/>
              <p:nvPr/>
            </p:nvSpPr>
            <p:spPr>
              <a:xfrm>
                <a:off x="437408" y="5054965"/>
                <a:ext cx="2003722" cy="591818"/>
              </a:xfrm>
              <a:prstGeom prst="rect">
                <a:avLst/>
              </a:prstGeom>
              <a:noFill/>
              <a:ln>
                <a:noFill/>
              </a:ln>
            </p:spPr>
            <p:txBody>
              <a:bodyPr wrap="square" rtlCol="0">
                <a:noAutofit/>
              </a:bodyPr>
              <a:lstStyle/>
              <a:p>
                <a:r>
                  <a:rPr lang="mk-MK" sz="1600" b="1" kern="1200">
                    <a:solidFill>
                      <a:srgbClr val="3F3F3F"/>
                    </a:solidFill>
                    <a:effectLst/>
                    <a:ea typeface="Lora" pitchFamily="2" charset="-18"/>
                    <a:cs typeface="Calibri" panose="020F0502020204030204" pitchFamily="34" charset="0"/>
                  </a:rPr>
                  <a:t>Реализација плана</a:t>
                </a:r>
                <a:endParaRPr lang="en-US" sz="1600">
                  <a:effectLst/>
                  <a:ea typeface="Times New Roman" panose="02020603050405020304" pitchFamily="18" charset="0"/>
                  <a:cs typeface="Calibri" panose="020F0502020204030204" pitchFamily="34" charset="0"/>
                </a:endParaRPr>
              </a:p>
            </p:txBody>
          </p:sp>
        </p:grpSp>
        <p:pic>
          <p:nvPicPr>
            <p:cNvPr id="14" name="Picture 13" descr="A black background with a black square&#10;&#10;Description automatically generated with medium confidence">
              <a:extLst>
                <a:ext uri="{FF2B5EF4-FFF2-40B4-BE49-F238E27FC236}">
                  <a16:creationId xmlns:a16="http://schemas.microsoft.com/office/drawing/2014/main" id="{D749BCB1-A4CA-0EBC-49C5-48BA80765C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8838" y="2020271"/>
              <a:ext cx="548640" cy="548640"/>
            </a:xfrm>
            <a:prstGeom prst="rect">
              <a:avLst/>
            </a:prstGeom>
            <a:noFill/>
          </p:spPr>
        </p:pic>
        <p:grpSp>
          <p:nvGrpSpPr>
            <p:cNvPr id="15" name="Google Shape;1818;p38">
              <a:extLst>
                <a:ext uri="{FF2B5EF4-FFF2-40B4-BE49-F238E27FC236}">
                  <a16:creationId xmlns:a16="http://schemas.microsoft.com/office/drawing/2014/main" id="{224128A8-EA2D-54E3-869C-91D4865B7770}"/>
                </a:ext>
              </a:extLst>
            </p:cNvPr>
            <p:cNvGrpSpPr/>
            <p:nvPr/>
          </p:nvGrpSpPr>
          <p:grpSpPr>
            <a:xfrm>
              <a:off x="1548566" y="3773341"/>
              <a:ext cx="556491" cy="532959"/>
              <a:chOff x="1548566" y="3773341"/>
              <a:chExt cx="5224925" cy="5003925"/>
            </a:xfrm>
            <a:solidFill>
              <a:sysClr val="window" lastClr="FFFFFF"/>
            </a:solidFill>
          </p:grpSpPr>
          <p:sp>
            <p:nvSpPr>
              <p:cNvPr id="24" name="Google Shape;1819;p38">
                <a:extLst>
                  <a:ext uri="{FF2B5EF4-FFF2-40B4-BE49-F238E27FC236}">
                    <a16:creationId xmlns:a16="http://schemas.microsoft.com/office/drawing/2014/main" id="{11A95E9B-99B4-65A5-16FC-1C5D481C1A88}"/>
                  </a:ext>
                </a:extLst>
              </p:cNvPr>
              <p:cNvSpPr/>
              <p:nvPr/>
            </p:nvSpPr>
            <p:spPr>
              <a:xfrm>
                <a:off x="4958966" y="4188691"/>
                <a:ext cx="1074050" cy="897625"/>
              </a:xfrm>
              <a:custGeom>
                <a:avLst/>
                <a:gdLst/>
                <a:ahLst/>
                <a:cxnLst/>
                <a:rect l="l" t="t" r="r" b="b"/>
                <a:pathLst>
                  <a:path w="42962" h="35905" extrusionOk="0">
                    <a:moveTo>
                      <a:pt x="22476" y="6123"/>
                    </a:moveTo>
                    <a:cubicBezTo>
                      <a:pt x="27663" y="6123"/>
                      <a:pt x="32458" y="9548"/>
                      <a:pt x="33893" y="14898"/>
                    </a:cubicBezTo>
                    <a:cubicBezTo>
                      <a:pt x="35589" y="21193"/>
                      <a:pt x="31838" y="27685"/>
                      <a:pt x="25542" y="29381"/>
                    </a:cubicBezTo>
                    <a:cubicBezTo>
                      <a:pt x="24513" y="29657"/>
                      <a:pt x="23479" y="29789"/>
                      <a:pt x="22463" y="29789"/>
                    </a:cubicBezTo>
                    <a:cubicBezTo>
                      <a:pt x="17229" y="29789"/>
                      <a:pt x="12447" y="26296"/>
                      <a:pt x="11026" y="20998"/>
                    </a:cubicBezTo>
                    <a:cubicBezTo>
                      <a:pt x="9037" y="13528"/>
                      <a:pt x="14680" y="6123"/>
                      <a:pt x="22476" y="6123"/>
                    </a:cubicBezTo>
                    <a:close/>
                    <a:moveTo>
                      <a:pt x="22502" y="1"/>
                    </a:moveTo>
                    <a:cubicBezTo>
                      <a:pt x="16291" y="1"/>
                      <a:pt x="10244" y="3224"/>
                      <a:pt x="6916" y="8961"/>
                    </a:cubicBezTo>
                    <a:cubicBezTo>
                      <a:pt x="1" y="20965"/>
                      <a:pt x="8776" y="35905"/>
                      <a:pt x="22443" y="35905"/>
                    </a:cubicBezTo>
                    <a:cubicBezTo>
                      <a:pt x="28576" y="35905"/>
                      <a:pt x="34643" y="32741"/>
                      <a:pt x="38003" y="26934"/>
                    </a:cubicBezTo>
                    <a:cubicBezTo>
                      <a:pt x="42961" y="18323"/>
                      <a:pt x="40026" y="7362"/>
                      <a:pt x="31446" y="2404"/>
                    </a:cubicBezTo>
                    <a:cubicBezTo>
                      <a:pt x="28626" y="774"/>
                      <a:pt x="25545" y="1"/>
                      <a:pt x="22502"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5" name="Google Shape;1820;p38">
                <a:extLst>
                  <a:ext uri="{FF2B5EF4-FFF2-40B4-BE49-F238E27FC236}">
                    <a16:creationId xmlns:a16="http://schemas.microsoft.com/office/drawing/2014/main" id="{278D2253-9486-1F6B-5BB7-56875FDD1D7E}"/>
                  </a:ext>
                </a:extLst>
              </p:cNvPr>
              <p:cNvSpPr/>
              <p:nvPr/>
            </p:nvSpPr>
            <p:spPr>
              <a:xfrm>
                <a:off x="4751016" y="4167191"/>
                <a:ext cx="241425" cy="190900"/>
              </a:xfrm>
              <a:custGeom>
                <a:avLst/>
                <a:gdLst/>
                <a:ahLst/>
                <a:cxnLst/>
                <a:rect l="l" t="t" r="r" b="b"/>
                <a:pathLst>
                  <a:path w="9657" h="7636" extrusionOk="0">
                    <a:moveTo>
                      <a:pt x="3528" y="1"/>
                    </a:moveTo>
                    <a:cubicBezTo>
                      <a:pt x="2467" y="1"/>
                      <a:pt x="1421" y="546"/>
                      <a:pt x="849" y="1535"/>
                    </a:cubicBezTo>
                    <a:cubicBezTo>
                      <a:pt x="1" y="3003"/>
                      <a:pt x="490" y="4895"/>
                      <a:pt x="1991" y="5711"/>
                    </a:cubicBezTo>
                    <a:cubicBezTo>
                      <a:pt x="4274" y="6983"/>
                      <a:pt x="4861" y="7635"/>
                      <a:pt x="6166" y="7635"/>
                    </a:cubicBezTo>
                    <a:cubicBezTo>
                      <a:pt x="7210" y="7635"/>
                      <a:pt x="8254" y="7113"/>
                      <a:pt x="8808" y="6135"/>
                    </a:cubicBezTo>
                    <a:cubicBezTo>
                      <a:pt x="9656" y="4667"/>
                      <a:pt x="9167" y="2775"/>
                      <a:pt x="7699" y="1959"/>
                    </a:cubicBezTo>
                    <a:lnTo>
                      <a:pt x="5024" y="394"/>
                    </a:lnTo>
                    <a:cubicBezTo>
                      <a:pt x="4557" y="128"/>
                      <a:pt x="4041" y="1"/>
                      <a:pt x="3528"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6" name="Google Shape;1821;p38">
                <a:extLst>
                  <a:ext uri="{FF2B5EF4-FFF2-40B4-BE49-F238E27FC236}">
                    <a16:creationId xmlns:a16="http://schemas.microsoft.com/office/drawing/2014/main" id="{88E353CE-CBCA-6435-9CBD-154E453A4823}"/>
                  </a:ext>
                </a:extLst>
              </p:cNvPr>
              <p:cNvSpPr/>
              <p:nvPr/>
            </p:nvSpPr>
            <p:spPr>
              <a:xfrm>
                <a:off x="4751016" y="4916066"/>
                <a:ext cx="241425" cy="191250"/>
              </a:xfrm>
              <a:custGeom>
                <a:avLst/>
                <a:gdLst/>
                <a:ahLst/>
                <a:cxnLst/>
                <a:rect l="l" t="t" r="r" b="b"/>
                <a:pathLst>
                  <a:path w="9657" h="7650" extrusionOk="0">
                    <a:moveTo>
                      <a:pt x="6172" y="1"/>
                    </a:moveTo>
                    <a:cubicBezTo>
                      <a:pt x="5650" y="1"/>
                      <a:pt x="5120" y="135"/>
                      <a:pt x="4633" y="416"/>
                    </a:cubicBezTo>
                    <a:lnTo>
                      <a:pt x="1991" y="1949"/>
                    </a:lnTo>
                    <a:cubicBezTo>
                      <a:pt x="523" y="2798"/>
                      <a:pt x="1" y="4657"/>
                      <a:pt x="849" y="6125"/>
                    </a:cubicBezTo>
                    <a:cubicBezTo>
                      <a:pt x="1416" y="7106"/>
                      <a:pt x="2448" y="7649"/>
                      <a:pt x="3499" y="7649"/>
                    </a:cubicBezTo>
                    <a:cubicBezTo>
                      <a:pt x="4021" y="7649"/>
                      <a:pt x="4548" y="7515"/>
                      <a:pt x="5024" y="7234"/>
                    </a:cubicBezTo>
                    <a:lnTo>
                      <a:pt x="7699" y="5701"/>
                    </a:lnTo>
                    <a:cubicBezTo>
                      <a:pt x="9167" y="4853"/>
                      <a:pt x="9656" y="2993"/>
                      <a:pt x="8808" y="1525"/>
                    </a:cubicBezTo>
                    <a:cubicBezTo>
                      <a:pt x="8242" y="545"/>
                      <a:pt x="7223" y="1"/>
                      <a:pt x="6172"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7" name="Google Shape;1822;p38">
                <a:extLst>
                  <a:ext uri="{FF2B5EF4-FFF2-40B4-BE49-F238E27FC236}">
                    <a16:creationId xmlns:a16="http://schemas.microsoft.com/office/drawing/2014/main" id="{B3CEDE68-1CCC-0CE4-E69C-2A3ACEE4AB9C}"/>
                  </a:ext>
                </a:extLst>
              </p:cNvPr>
              <p:cNvSpPr/>
              <p:nvPr/>
            </p:nvSpPr>
            <p:spPr>
              <a:xfrm>
                <a:off x="5444191" y="5271416"/>
                <a:ext cx="153350" cy="230000"/>
              </a:xfrm>
              <a:custGeom>
                <a:avLst/>
                <a:gdLst/>
                <a:ahLst/>
                <a:cxnLst/>
                <a:rect l="l" t="t" r="r" b="b"/>
                <a:pathLst>
                  <a:path w="6134" h="9200" extrusionOk="0">
                    <a:moveTo>
                      <a:pt x="3067" y="1"/>
                    </a:moveTo>
                    <a:cubicBezTo>
                      <a:pt x="1371" y="1"/>
                      <a:pt x="1" y="1371"/>
                      <a:pt x="1" y="3067"/>
                    </a:cubicBezTo>
                    <a:lnTo>
                      <a:pt x="1" y="6133"/>
                    </a:lnTo>
                    <a:cubicBezTo>
                      <a:pt x="1" y="7829"/>
                      <a:pt x="1371" y="9199"/>
                      <a:pt x="3067" y="9199"/>
                    </a:cubicBezTo>
                    <a:cubicBezTo>
                      <a:pt x="4763" y="9199"/>
                      <a:pt x="6133" y="7829"/>
                      <a:pt x="6133" y="6133"/>
                    </a:cubicBezTo>
                    <a:lnTo>
                      <a:pt x="6133" y="3067"/>
                    </a:lnTo>
                    <a:cubicBezTo>
                      <a:pt x="6133" y="1371"/>
                      <a:pt x="4763" y="1"/>
                      <a:pt x="3067"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8" name="Google Shape;1823;p38">
                <a:extLst>
                  <a:ext uri="{FF2B5EF4-FFF2-40B4-BE49-F238E27FC236}">
                    <a16:creationId xmlns:a16="http://schemas.microsoft.com/office/drawing/2014/main" id="{5EEF29AC-9476-928C-2CD2-1DB2EFF84B13}"/>
                  </a:ext>
                </a:extLst>
              </p:cNvPr>
              <p:cNvSpPr/>
              <p:nvPr/>
            </p:nvSpPr>
            <p:spPr>
              <a:xfrm>
                <a:off x="6048491" y="4916066"/>
                <a:ext cx="241400" cy="191450"/>
              </a:xfrm>
              <a:custGeom>
                <a:avLst/>
                <a:gdLst/>
                <a:ahLst/>
                <a:cxnLst/>
                <a:rect l="l" t="t" r="r" b="b"/>
                <a:pathLst>
                  <a:path w="9656" h="7658" extrusionOk="0">
                    <a:moveTo>
                      <a:pt x="3499" y="1"/>
                    </a:moveTo>
                    <a:cubicBezTo>
                      <a:pt x="2448" y="1"/>
                      <a:pt x="1415" y="545"/>
                      <a:pt x="848" y="1525"/>
                    </a:cubicBezTo>
                    <a:cubicBezTo>
                      <a:pt x="0" y="2993"/>
                      <a:pt x="489" y="4885"/>
                      <a:pt x="1990" y="5701"/>
                    </a:cubicBezTo>
                    <a:cubicBezTo>
                      <a:pt x="4273" y="6973"/>
                      <a:pt x="4860" y="7658"/>
                      <a:pt x="6165" y="7658"/>
                    </a:cubicBezTo>
                    <a:cubicBezTo>
                      <a:pt x="7209" y="7658"/>
                      <a:pt x="8253" y="7103"/>
                      <a:pt x="8807" y="6125"/>
                    </a:cubicBezTo>
                    <a:cubicBezTo>
                      <a:pt x="9656" y="4657"/>
                      <a:pt x="9166" y="2798"/>
                      <a:pt x="7698" y="1949"/>
                    </a:cubicBezTo>
                    <a:lnTo>
                      <a:pt x="5024" y="416"/>
                    </a:lnTo>
                    <a:cubicBezTo>
                      <a:pt x="4547" y="135"/>
                      <a:pt x="4021" y="1"/>
                      <a:pt x="3499"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9" name="Google Shape;1824;p38">
                <a:extLst>
                  <a:ext uri="{FF2B5EF4-FFF2-40B4-BE49-F238E27FC236}">
                    <a16:creationId xmlns:a16="http://schemas.microsoft.com/office/drawing/2014/main" id="{768FED3A-FA3D-B142-5AC0-23748F596936}"/>
                  </a:ext>
                </a:extLst>
              </p:cNvPr>
              <p:cNvSpPr/>
              <p:nvPr/>
            </p:nvSpPr>
            <p:spPr>
              <a:xfrm>
                <a:off x="6048491" y="4167191"/>
                <a:ext cx="241400" cy="191500"/>
              </a:xfrm>
              <a:custGeom>
                <a:avLst/>
                <a:gdLst/>
                <a:ahLst/>
                <a:cxnLst/>
                <a:rect l="l" t="t" r="r" b="b"/>
                <a:pathLst>
                  <a:path w="9656" h="7660" extrusionOk="0">
                    <a:moveTo>
                      <a:pt x="6143" y="1"/>
                    </a:moveTo>
                    <a:cubicBezTo>
                      <a:pt x="5630" y="1"/>
                      <a:pt x="5110" y="128"/>
                      <a:pt x="4632" y="394"/>
                    </a:cubicBezTo>
                    <a:lnTo>
                      <a:pt x="1990" y="1959"/>
                    </a:lnTo>
                    <a:cubicBezTo>
                      <a:pt x="522" y="2775"/>
                      <a:pt x="0" y="4667"/>
                      <a:pt x="848" y="6135"/>
                    </a:cubicBezTo>
                    <a:cubicBezTo>
                      <a:pt x="1415" y="7116"/>
                      <a:pt x="2448" y="7659"/>
                      <a:pt x="3499" y="7659"/>
                    </a:cubicBezTo>
                    <a:cubicBezTo>
                      <a:pt x="4021" y="7659"/>
                      <a:pt x="4547" y="7525"/>
                      <a:pt x="5024" y="7244"/>
                    </a:cubicBezTo>
                    <a:lnTo>
                      <a:pt x="7698" y="5711"/>
                    </a:lnTo>
                    <a:cubicBezTo>
                      <a:pt x="9166" y="4863"/>
                      <a:pt x="9656" y="3003"/>
                      <a:pt x="8807" y="1535"/>
                    </a:cubicBezTo>
                    <a:cubicBezTo>
                      <a:pt x="8236" y="546"/>
                      <a:pt x="7204" y="1"/>
                      <a:pt x="6143"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30" name="Google Shape;1825;p38">
                <a:extLst>
                  <a:ext uri="{FF2B5EF4-FFF2-40B4-BE49-F238E27FC236}">
                    <a16:creationId xmlns:a16="http://schemas.microsoft.com/office/drawing/2014/main" id="{5565035B-F5B1-AF44-8583-F292F9C889DB}"/>
                  </a:ext>
                </a:extLst>
              </p:cNvPr>
              <p:cNvSpPr/>
              <p:nvPr/>
            </p:nvSpPr>
            <p:spPr>
              <a:xfrm>
                <a:off x="5444191" y="3773341"/>
                <a:ext cx="153350" cy="230000"/>
              </a:xfrm>
              <a:custGeom>
                <a:avLst/>
                <a:gdLst/>
                <a:ahLst/>
                <a:cxnLst/>
                <a:rect l="l" t="t" r="r" b="b"/>
                <a:pathLst>
                  <a:path w="6134" h="9200" extrusionOk="0">
                    <a:moveTo>
                      <a:pt x="3067" y="1"/>
                    </a:moveTo>
                    <a:cubicBezTo>
                      <a:pt x="1371" y="1"/>
                      <a:pt x="1" y="1371"/>
                      <a:pt x="1" y="3067"/>
                    </a:cubicBezTo>
                    <a:lnTo>
                      <a:pt x="1" y="6133"/>
                    </a:lnTo>
                    <a:cubicBezTo>
                      <a:pt x="1" y="7830"/>
                      <a:pt x="1371" y="9200"/>
                      <a:pt x="3067" y="9200"/>
                    </a:cubicBezTo>
                    <a:cubicBezTo>
                      <a:pt x="4763" y="9200"/>
                      <a:pt x="6133" y="7830"/>
                      <a:pt x="6133" y="6133"/>
                    </a:cubicBezTo>
                    <a:lnTo>
                      <a:pt x="6133" y="3067"/>
                    </a:lnTo>
                    <a:cubicBezTo>
                      <a:pt x="6133" y="1371"/>
                      <a:pt x="4763" y="1"/>
                      <a:pt x="3067"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31" name="Google Shape;1826;p38">
                <a:extLst>
                  <a:ext uri="{FF2B5EF4-FFF2-40B4-BE49-F238E27FC236}">
                    <a16:creationId xmlns:a16="http://schemas.microsoft.com/office/drawing/2014/main" id="{18CDA8CD-8324-E51C-2F84-7A4DFF762379}"/>
                  </a:ext>
                </a:extLst>
              </p:cNvPr>
              <p:cNvSpPr/>
              <p:nvPr/>
            </p:nvSpPr>
            <p:spPr>
              <a:xfrm>
                <a:off x="5426266" y="7838991"/>
                <a:ext cx="402050" cy="637625"/>
              </a:xfrm>
              <a:custGeom>
                <a:avLst/>
                <a:gdLst/>
                <a:ahLst/>
                <a:cxnLst/>
                <a:rect l="l" t="t" r="r" b="b"/>
                <a:pathLst>
                  <a:path w="16082" h="25505" extrusionOk="0">
                    <a:moveTo>
                      <a:pt x="8958" y="0"/>
                    </a:moveTo>
                    <a:cubicBezTo>
                      <a:pt x="7877" y="0"/>
                      <a:pt x="6824" y="585"/>
                      <a:pt x="6263" y="1616"/>
                    </a:cubicBezTo>
                    <a:lnTo>
                      <a:pt x="1077" y="11304"/>
                    </a:lnTo>
                    <a:cubicBezTo>
                      <a:pt x="0" y="13326"/>
                      <a:pt x="1468" y="15805"/>
                      <a:pt x="3784" y="15805"/>
                    </a:cubicBezTo>
                    <a:lnTo>
                      <a:pt x="7209" y="15805"/>
                    </a:lnTo>
                    <a:lnTo>
                      <a:pt x="4436" y="20992"/>
                    </a:lnTo>
                    <a:cubicBezTo>
                      <a:pt x="3621" y="22493"/>
                      <a:pt x="4175" y="24352"/>
                      <a:pt x="5676" y="25135"/>
                    </a:cubicBezTo>
                    <a:cubicBezTo>
                      <a:pt x="6139" y="25386"/>
                      <a:pt x="6632" y="25504"/>
                      <a:pt x="7118" y="25504"/>
                    </a:cubicBezTo>
                    <a:cubicBezTo>
                      <a:pt x="8207" y="25504"/>
                      <a:pt x="9255" y="24910"/>
                      <a:pt x="9819" y="23895"/>
                    </a:cubicBezTo>
                    <a:lnTo>
                      <a:pt x="15005" y="14207"/>
                    </a:lnTo>
                    <a:cubicBezTo>
                      <a:pt x="16082" y="12152"/>
                      <a:pt x="14614" y="9706"/>
                      <a:pt x="12298" y="9706"/>
                    </a:cubicBezTo>
                    <a:lnTo>
                      <a:pt x="8873" y="9706"/>
                    </a:lnTo>
                    <a:lnTo>
                      <a:pt x="11678" y="4519"/>
                    </a:lnTo>
                    <a:cubicBezTo>
                      <a:pt x="12461" y="3018"/>
                      <a:pt x="11906" y="1159"/>
                      <a:pt x="10406" y="376"/>
                    </a:cubicBezTo>
                    <a:cubicBezTo>
                      <a:pt x="9947" y="121"/>
                      <a:pt x="9449" y="0"/>
                      <a:pt x="8958" y="0"/>
                    </a:cubicBezTo>
                    <a:close/>
                  </a:path>
                </a:pathLst>
              </a:custGeom>
              <a:grpFill/>
              <a:ln>
                <a:noFill/>
              </a:ln>
            </p:spPr>
            <p:txBody>
              <a:bodyPr spcFirstLastPara="1" wrap="square" lIns="91425" tIns="91425" rIns="91425" bIns="91425" anchor="ctr" anchorCtr="0">
                <a:noAutofit/>
              </a:bodyPr>
              <a:lstStyle/>
              <a:p>
                <a:endParaRPr lang="en-US" sz="1600"/>
              </a:p>
            </p:txBody>
          </p:sp>
          <p:sp>
            <p:nvSpPr>
              <p:cNvPr id="32" name="Google Shape;1827;p38">
                <a:extLst>
                  <a:ext uri="{FF2B5EF4-FFF2-40B4-BE49-F238E27FC236}">
                    <a16:creationId xmlns:a16="http://schemas.microsoft.com/office/drawing/2014/main" id="{77CB2146-76F3-6E36-FFB2-A02883E84692}"/>
                  </a:ext>
                </a:extLst>
              </p:cNvPr>
              <p:cNvSpPr/>
              <p:nvPr/>
            </p:nvSpPr>
            <p:spPr>
              <a:xfrm>
                <a:off x="1548566" y="4910966"/>
                <a:ext cx="5224925" cy="3866300"/>
              </a:xfrm>
              <a:custGeom>
                <a:avLst/>
                <a:gdLst/>
                <a:ahLst/>
                <a:cxnLst/>
                <a:rect l="l" t="t" r="r" b="b"/>
                <a:pathLst>
                  <a:path w="208997" h="154652" extrusionOk="0">
                    <a:moveTo>
                      <a:pt x="48245" y="6133"/>
                    </a:moveTo>
                    <a:lnTo>
                      <a:pt x="46745" y="23813"/>
                    </a:lnTo>
                    <a:lnTo>
                      <a:pt x="24824" y="23813"/>
                    </a:lnTo>
                    <a:lnTo>
                      <a:pt x="29359" y="6133"/>
                    </a:lnTo>
                    <a:close/>
                    <a:moveTo>
                      <a:pt x="73395" y="6133"/>
                    </a:moveTo>
                    <a:lnTo>
                      <a:pt x="74896" y="23813"/>
                    </a:lnTo>
                    <a:lnTo>
                      <a:pt x="52877" y="23813"/>
                    </a:lnTo>
                    <a:lnTo>
                      <a:pt x="54411" y="6133"/>
                    </a:lnTo>
                    <a:close/>
                    <a:moveTo>
                      <a:pt x="98415" y="6133"/>
                    </a:moveTo>
                    <a:lnTo>
                      <a:pt x="102949" y="23813"/>
                    </a:lnTo>
                    <a:lnTo>
                      <a:pt x="81028" y="23813"/>
                    </a:lnTo>
                    <a:lnTo>
                      <a:pt x="79528" y="6133"/>
                    </a:lnTo>
                    <a:close/>
                    <a:moveTo>
                      <a:pt x="46223" y="29913"/>
                    </a:moveTo>
                    <a:lnTo>
                      <a:pt x="44722" y="47593"/>
                    </a:lnTo>
                    <a:lnTo>
                      <a:pt x="18757" y="47593"/>
                    </a:lnTo>
                    <a:lnTo>
                      <a:pt x="23259" y="29913"/>
                    </a:lnTo>
                    <a:close/>
                    <a:moveTo>
                      <a:pt x="75418" y="29913"/>
                    </a:moveTo>
                    <a:lnTo>
                      <a:pt x="76918" y="47593"/>
                    </a:lnTo>
                    <a:lnTo>
                      <a:pt x="50855" y="47593"/>
                    </a:lnTo>
                    <a:lnTo>
                      <a:pt x="52356" y="29913"/>
                    </a:lnTo>
                    <a:close/>
                    <a:moveTo>
                      <a:pt x="104515" y="29913"/>
                    </a:moveTo>
                    <a:lnTo>
                      <a:pt x="109049" y="47593"/>
                    </a:lnTo>
                    <a:lnTo>
                      <a:pt x="83051" y="47593"/>
                    </a:lnTo>
                    <a:lnTo>
                      <a:pt x="81550" y="29913"/>
                    </a:lnTo>
                    <a:close/>
                    <a:moveTo>
                      <a:pt x="44201" y="53725"/>
                    </a:moveTo>
                    <a:lnTo>
                      <a:pt x="42700" y="71373"/>
                    </a:lnTo>
                    <a:lnTo>
                      <a:pt x="12657" y="71373"/>
                    </a:lnTo>
                    <a:lnTo>
                      <a:pt x="17191" y="53725"/>
                    </a:lnTo>
                    <a:close/>
                    <a:moveTo>
                      <a:pt x="77440" y="53725"/>
                    </a:moveTo>
                    <a:lnTo>
                      <a:pt x="78941" y="71373"/>
                    </a:lnTo>
                    <a:lnTo>
                      <a:pt x="48833" y="71373"/>
                    </a:lnTo>
                    <a:lnTo>
                      <a:pt x="50333" y="53725"/>
                    </a:lnTo>
                    <a:close/>
                    <a:moveTo>
                      <a:pt x="110615" y="53693"/>
                    </a:moveTo>
                    <a:lnTo>
                      <a:pt x="115116" y="71373"/>
                    </a:lnTo>
                    <a:lnTo>
                      <a:pt x="85106" y="71373"/>
                    </a:lnTo>
                    <a:lnTo>
                      <a:pt x="83573" y="53693"/>
                    </a:lnTo>
                    <a:close/>
                    <a:moveTo>
                      <a:pt x="136123" y="68437"/>
                    </a:moveTo>
                    <a:cubicBezTo>
                      <a:pt x="136711" y="68437"/>
                      <a:pt x="137200" y="68926"/>
                      <a:pt x="137200" y="69546"/>
                    </a:cubicBezTo>
                    <a:lnTo>
                      <a:pt x="137200" y="77147"/>
                    </a:lnTo>
                    <a:cubicBezTo>
                      <a:pt x="133416" y="77603"/>
                      <a:pt x="130480" y="80833"/>
                      <a:pt x="130480" y="84714"/>
                    </a:cubicBezTo>
                    <a:lnTo>
                      <a:pt x="130480" y="91923"/>
                    </a:lnTo>
                    <a:lnTo>
                      <a:pt x="126696" y="91923"/>
                    </a:lnTo>
                    <a:lnTo>
                      <a:pt x="120694" y="68437"/>
                    </a:lnTo>
                    <a:close/>
                    <a:moveTo>
                      <a:pt x="142419" y="83214"/>
                    </a:moveTo>
                    <a:cubicBezTo>
                      <a:pt x="143234" y="83214"/>
                      <a:pt x="143920" y="83866"/>
                      <a:pt x="143920" y="84714"/>
                    </a:cubicBezTo>
                    <a:lnTo>
                      <a:pt x="143920" y="91923"/>
                    </a:lnTo>
                    <a:lnTo>
                      <a:pt x="136613" y="91923"/>
                    </a:lnTo>
                    <a:lnTo>
                      <a:pt x="136613" y="84714"/>
                    </a:lnTo>
                    <a:cubicBezTo>
                      <a:pt x="136613" y="83899"/>
                      <a:pt x="137298" y="83214"/>
                      <a:pt x="138113" y="83214"/>
                    </a:cubicBezTo>
                    <a:close/>
                    <a:moveTo>
                      <a:pt x="177714" y="45668"/>
                    </a:moveTo>
                    <a:cubicBezTo>
                      <a:pt x="180617" y="45668"/>
                      <a:pt x="182965" y="48050"/>
                      <a:pt x="182965" y="50953"/>
                    </a:cubicBezTo>
                    <a:lnTo>
                      <a:pt x="182965" y="77147"/>
                    </a:lnTo>
                    <a:cubicBezTo>
                      <a:pt x="179214" y="77603"/>
                      <a:pt x="176246" y="80833"/>
                      <a:pt x="176246" y="84714"/>
                    </a:cubicBezTo>
                    <a:lnTo>
                      <a:pt x="176246" y="91923"/>
                    </a:lnTo>
                    <a:lnTo>
                      <a:pt x="150052" y="91923"/>
                    </a:lnTo>
                    <a:lnTo>
                      <a:pt x="150052" y="84714"/>
                    </a:lnTo>
                    <a:cubicBezTo>
                      <a:pt x="150052" y="80833"/>
                      <a:pt x="147116" y="77603"/>
                      <a:pt x="143332" y="77147"/>
                    </a:cubicBezTo>
                    <a:lnTo>
                      <a:pt x="143332" y="69546"/>
                    </a:lnTo>
                    <a:cubicBezTo>
                      <a:pt x="143332" y="65566"/>
                      <a:pt x="140103" y="62304"/>
                      <a:pt x="136123" y="62304"/>
                    </a:cubicBezTo>
                    <a:lnTo>
                      <a:pt x="119128" y="62304"/>
                    </a:lnTo>
                    <a:lnTo>
                      <a:pt x="114855" y="45668"/>
                    </a:lnTo>
                    <a:close/>
                    <a:moveTo>
                      <a:pt x="188185" y="83214"/>
                    </a:moveTo>
                    <a:cubicBezTo>
                      <a:pt x="189000" y="83214"/>
                      <a:pt x="189685" y="83899"/>
                      <a:pt x="189685" y="84714"/>
                    </a:cubicBezTo>
                    <a:lnTo>
                      <a:pt x="189685" y="91923"/>
                    </a:lnTo>
                    <a:lnTo>
                      <a:pt x="182378" y="91923"/>
                    </a:lnTo>
                    <a:lnTo>
                      <a:pt x="182378" y="84714"/>
                    </a:lnTo>
                    <a:cubicBezTo>
                      <a:pt x="182378" y="83899"/>
                      <a:pt x="183063" y="83214"/>
                      <a:pt x="183879" y="83214"/>
                    </a:cubicBezTo>
                    <a:close/>
                    <a:moveTo>
                      <a:pt x="42178" y="77505"/>
                    </a:moveTo>
                    <a:lnTo>
                      <a:pt x="40678" y="95185"/>
                    </a:lnTo>
                    <a:lnTo>
                      <a:pt x="6557" y="95185"/>
                    </a:lnTo>
                    <a:lnTo>
                      <a:pt x="11091" y="77505"/>
                    </a:lnTo>
                    <a:close/>
                    <a:moveTo>
                      <a:pt x="79463" y="77505"/>
                    </a:moveTo>
                    <a:lnTo>
                      <a:pt x="80996" y="95185"/>
                    </a:lnTo>
                    <a:lnTo>
                      <a:pt x="46810" y="95185"/>
                    </a:lnTo>
                    <a:lnTo>
                      <a:pt x="48311" y="77505"/>
                    </a:lnTo>
                    <a:close/>
                    <a:moveTo>
                      <a:pt x="116682" y="77505"/>
                    </a:moveTo>
                    <a:lnTo>
                      <a:pt x="121216" y="95185"/>
                    </a:lnTo>
                    <a:lnTo>
                      <a:pt x="87128" y="95185"/>
                    </a:lnTo>
                    <a:lnTo>
                      <a:pt x="85595" y="77505"/>
                    </a:lnTo>
                    <a:close/>
                    <a:moveTo>
                      <a:pt x="202864" y="98023"/>
                    </a:moveTo>
                    <a:lnTo>
                      <a:pt x="202864" y="105102"/>
                    </a:lnTo>
                    <a:lnTo>
                      <a:pt x="123434" y="105102"/>
                    </a:lnTo>
                    <a:lnTo>
                      <a:pt x="123434" y="101155"/>
                    </a:lnTo>
                    <a:cubicBezTo>
                      <a:pt x="124609" y="100894"/>
                      <a:pt x="125652" y="100209"/>
                      <a:pt x="126435" y="99230"/>
                    </a:cubicBezTo>
                    <a:cubicBezTo>
                      <a:pt x="126729" y="98871"/>
                      <a:pt x="126957" y="98447"/>
                      <a:pt x="127120" y="98023"/>
                    </a:cubicBezTo>
                    <a:close/>
                    <a:moveTo>
                      <a:pt x="101024" y="101285"/>
                    </a:moveTo>
                    <a:lnTo>
                      <a:pt x="101024" y="148519"/>
                    </a:lnTo>
                    <a:lnTo>
                      <a:pt x="94664" y="148519"/>
                    </a:lnTo>
                    <a:lnTo>
                      <a:pt x="94664" y="101285"/>
                    </a:lnTo>
                    <a:close/>
                    <a:moveTo>
                      <a:pt x="29032" y="1"/>
                    </a:moveTo>
                    <a:cubicBezTo>
                      <a:pt x="26423" y="1"/>
                      <a:pt x="24139" y="1762"/>
                      <a:pt x="23487" y="4306"/>
                    </a:cubicBezTo>
                    <a:lnTo>
                      <a:pt x="392" y="94631"/>
                    </a:lnTo>
                    <a:cubicBezTo>
                      <a:pt x="1" y="96262"/>
                      <a:pt x="327" y="97925"/>
                      <a:pt x="1338" y="99230"/>
                    </a:cubicBezTo>
                    <a:cubicBezTo>
                      <a:pt x="2382" y="100535"/>
                      <a:pt x="3915" y="101285"/>
                      <a:pt x="5579" y="101285"/>
                    </a:cubicBezTo>
                    <a:lnTo>
                      <a:pt x="17844" y="101285"/>
                    </a:lnTo>
                    <a:lnTo>
                      <a:pt x="17844" y="124119"/>
                    </a:lnTo>
                    <a:cubicBezTo>
                      <a:pt x="17844" y="125815"/>
                      <a:pt x="19214" y="127185"/>
                      <a:pt x="20877" y="127185"/>
                    </a:cubicBezTo>
                    <a:cubicBezTo>
                      <a:pt x="22574" y="127185"/>
                      <a:pt x="23944" y="125815"/>
                      <a:pt x="23944" y="124119"/>
                    </a:cubicBezTo>
                    <a:lnTo>
                      <a:pt x="23944" y="101285"/>
                    </a:lnTo>
                    <a:lnTo>
                      <a:pt x="30305" y="101285"/>
                    </a:lnTo>
                    <a:lnTo>
                      <a:pt x="30305" y="148519"/>
                    </a:lnTo>
                    <a:lnTo>
                      <a:pt x="23944" y="148519"/>
                    </a:lnTo>
                    <a:lnTo>
                      <a:pt x="23944" y="138407"/>
                    </a:lnTo>
                    <a:cubicBezTo>
                      <a:pt x="23944" y="136710"/>
                      <a:pt x="22574" y="135340"/>
                      <a:pt x="20877" y="135340"/>
                    </a:cubicBezTo>
                    <a:cubicBezTo>
                      <a:pt x="19214" y="135340"/>
                      <a:pt x="17844" y="136710"/>
                      <a:pt x="17844" y="138407"/>
                    </a:cubicBezTo>
                    <a:lnTo>
                      <a:pt x="17844" y="150345"/>
                    </a:lnTo>
                    <a:cubicBezTo>
                      <a:pt x="17844" y="152727"/>
                      <a:pt x="19768" y="154651"/>
                      <a:pt x="22150" y="154651"/>
                    </a:cubicBezTo>
                    <a:lnTo>
                      <a:pt x="32131" y="154651"/>
                    </a:lnTo>
                    <a:cubicBezTo>
                      <a:pt x="34480" y="154651"/>
                      <a:pt x="36437" y="152727"/>
                      <a:pt x="36437" y="150345"/>
                    </a:cubicBezTo>
                    <a:lnTo>
                      <a:pt x="36437" y="101285"/>
                    </a:lnTo>
                    <a:lnTo>
                      <a:pt x="88564" y="101285"/>
                    </a:lnTo>
                    <a:lnTo>
                      <a:pt x="88564" y="150345"/>
                    </a:lnTo>
                    <a:cubicBezTo>
                      <a:pt x="88564" y="152727"/>
                      <a:pt x="90488" y="154651"/>
                      <a:pt x="92869" y="154651"/>
                    </a:cubicBezTo>
                    <a:lnTo>
                      <a:pt x="102851" y="154651"/>
                    </a:lnTo>
                    <a:cubicBezTo>
                      <a:pt x="105200" y="154651"/>
                      <a:pt x="107157" y="152727"/>
                      <a:pt x="107157" y="150345"/>
                    </a:cubicBezTo>
                    <a:lnTo>
                      <a:pt x="107157" y="101285"/>
                    </a:lnTo>
                    <a:lnTo>
                      <a:pt x="117302" y="101285"/>
                    </a:lnTo>
                    <a:lnTo>
                      <a:pt x="117302" y="105982"/>
                    </a:lnTo>
                    <a:cubicBezTo>
                      <a:pt x="117302" y="108853"/>
                      <a:pt x="119650" y="111202"/>
                      <a:pt x="122553" y="111202"/>
                    </a:cubicBezTo>
                    <a:lnTo>
                      <a:pt x="125489" y="111202"/>
                    </a:lnTo>
                    <a:lnTo>
                      <a:pt x="125489" y="149400"/>
                    </a:lnTo>
                    <a:cubicBezTo>
                      <a:pt x="125489" y="152303"/>
                      <a:pt x="127838" y="154651"/>
                      <a:pt x="130741" y="154651"/>
                    </a:cubicBezTo>
                    <a:lnTo>
                      <a:pt x="195557" y="154651"/>
                    </a:lnTo>
                    <a:cubicBezTo>
                      <a:pt x="198460" y="154651"/>
                      <a:pt x="200809" y="152303"/>
                      <a:pt x="200809" y="149400"/>
                    </a:cubicBezTo>
                    <a:lnTo>
                      <a:pt x="200809" y="138929"/>
                    </a:lnTo>
                    <a:cubicBezTo>
                      <a:pt x="200809" y="137232"/>
                      <a:pt x="199439" y="135862"/>
                      <a:pt x="197742" y="135862"/>
                    </a:cubicBezTo>
                    <a:cubicBezTo>
                      <a:pt x="196046" y="135862"/>
                      <a:pt x="194676" y="137232"/>
                      <a:pt x="194676" y="138929"/>
                    </a:cubicBezTo>
                    <a:lnTo>
                      <a:pt x="194676" y="148519"/>
                    </a:lnTo>
                    <a:lnTo>
                      <a:pt x="131622" y="148519"/>
                    </a:lnTo>
                    <a:lnTo>
                      <a:pt x="131622" y="111202"/>
                    </a:lnTo>
                    <a:lnTo>
                      <a:pt x="194676" y="111202"/>
                    </a:lnTo>
                    <a:lnTo>
                      <a:pt x="194676" y="124641"/>
                    </a:lnTo>
                    <a:cubicBezTo>
                      <a:pt x="194676" y="126337"/>
                      <a:pt x="196046" y="127707"/>
                      <a:pt x="197742" y="127707"/>
                    </a:cubicBezTo>
                    <a:cubicBezTo>
                      <a:pt x="199439" y="127707"/>
                      <a:pt x="200809" y="126337"/>
                      <a:pt x="200809" y="124641"/>
                    </a:cubicBezTo>
                    <a:lnTo>
                      <a:pt x="200809" y="111202"/>
                    </a:lnTo>
                    <a:lnTo>
                      <a:pt x="203744" y="111202"/>
                    </a:lnTo>
                    <a:cubicBezTo>
                      <a:pt x="206648" y="111202"/>
                      <a:pt x="208996" y="108853"/>
                      <a:pt x="208996" y="105982"/>
                    </a:cubicBezTo>
                    <a:lnTo>
                      <a:pt x="208996" y="97142"/>
                    </a:lnTo>
                    <a:cubicBezTo>
                      <a:pt x="208996" y="94272"/>
                      <a:pt x="206648" y="91923"/>
                      <a:pt x="203777" y="91923"/>
                    </a:cubicBezTo>
                    <a:lnTo>
                      <a:pt x="195818" y="91923"/>
                    </a:lnTo>
                    <a:lnTo>
                      <a:pt x="195818" y="84714"/>
                    </a:lnTo>
                    <a:cubicBezTo>
                      <a:pt x="195818" y="80833"/>
                      <a:pt x="192882" y="77603"/>
                      <a:pt x="189098" y="77147"/>
                    </a:cubicBezTo>
                    <a:lnTo>
                      <a:pt x="189098" y="50920"/>
                    </a:lnTo>
                    <a:cubicBezTo>
                      <a:pt x="189098" y="44657"/>
                      <a:pt x="183977" y="39568"/>
                      <a:pt x="177714" y="39568"/>
                    </a:cubicBezTo>
                    <a:lnTo>
                      <a:pt x="113289" y="39568"/>
                    </a:lnTo>
                    <a:lnTo>
                      <a:pt x="104286" y="4306"/>
                    </a:lnTo>
                    <a:cubicBezTo>
                      <a:pt x="103634" y="1762"/>
                      <a:pt x="101351" y="1"/>
                      <a:pt x="98741" y="1"/>
                    </a:cubicBezTo>
                    <a:close/>
                  </a:path>
                </a:pathLst>
              </a:custGeom>
              <a:grpFill/>
              <a:ln>
                <a:noFill/>
              </a:ln>
            </p:spPr>
            <p:txBody>
              <a:bodyPr spcFirstLastPara="1" wrap="square" lIns="91425" tIns="91425" rIns="91425" bIns="91425" anchor="ctr" anchorCtr="0">
                <a:noAutofit/>
              </a:bodyPr>
              <a:lstStyle/>
              <a:p>
                <a:endParaRPr lang="en-US" sz="1600"/>
              </a:p>
            </p:txBody>
          </p:sp>
        </p:grpSp>
        <p:pic>
          <p:nvPicPr>
            <p:cNvPr id="16" name="Graphic 66" descr="Playbook">
              <a:extLst>
                <a:ext uri="{FF2B5EF4-FFF2-40B4-BE49-F238E27FC236}">
                  <a16:creationId xmlns:a16="http://schemas.microsoft.com/office/drawing/2014/main" id="{87F8C54F-ACA8-659A-9D6B-FFA1B73613E9}"/>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35014" y="4735086"/>
              <a:ext cx="778616" cy="778616"/>
            </a:xfrm>
            <a:prstGeom prst="rect">
              <a:avLst/>
            </a:prstGeom>
          </p:spPr>
        </p:pic>
        <p:pic>
          <p:nvPicPr>
            <p:cNvPr id="17" name="Graphic 67" descr="Bar graph with upward trend">
              <a:extLst>
                <a:ext uri="{FF2B5EF4-FFF2-40B4-BE49-F238E27FC236}">
                  <a16:creationId xmlns:a16="http://schemas.microsoft.com/office/drawing/2014/main" id="{E1C8D98C-6404-15C8-DFFF-0204A40EBBA2}"/>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063036" y="1799476"/>
              <a:ext cx="548640" cy="548640"/>
            </a:xfrm>
            <a:prstGeom prst="rect">
              <a:avLst/>
            </a:prstGeom>
          </p:spPr>
        </p:pic>
        <p:grpSp>
          <p:nvGrpSpPr>
            <p:cNvPr id="18" name="Group 17">
              <a:extLst>
                <a:ext uri="{FF2B5EF4-FFF2-40B4-BE49-F238E27FC236}">
                  <a16:creationId xmlns:a16="http://schemas.microsoft.com/office/drawing/2014/main" id="{10A76A51-D63D-7AAA-ECE2-4CAE0489AD3F}"/>
                </a:ext>
              </a:extLst>
            </p:cNvPr>
            <p:cNvGrpSpPr/>
            <p:nvPr/>
          </p:nvGrpSpPr>
          <p:grpSpPr>
            <a:xfrm>
              <a:off x="3429358" y="0"/>
              <a:ext cx="491351" cy="395217"/>
              <a:chOff x="3429358" y="0"/>
              <a:chExt cx="491351" cy="395217"/>
            </a:xfrm>
          </p:grpSpPr>
          <p:sp>
            <p:nvSpPr>
              <p:cNvPr id="22" name="Freeform: Shape 21">
                <a:extLst>
                  <a:ext uri="{FF2B5EF4-FFF2-40B4-BE49-F238E27FC236}">
                    <a16:creationId xmlns:a16="http://schemas.microsoft.com/office/drawing/2014/main" id="{F407040D-1D1C-6763-4792-69CE861B1099}"/>
                  </a:ext>
                </a:extLst>
              </p:cNvPr>
              <p:cNvSpPr/>
              <p:nvPr/>
            </p:nvSpPr>
            <p:spPr>
              <a:xfrm>
                <a:off x="3625198" y="0"/>
                <a:ext cx="295511" cy="395217"/>
              </a:xfrm>
              <a:custGeom>
                <a:avLst/>
                <a:gdLst>
                  <a:gd name="connsiteX0" fmla="*/ 7137 w 295511"/>
                  <a:gd name="connsiteY0" fmla="*/ 196938 h 395217"/>
                  <a:gd name="connsiteX1" fmla="*/ 295491 w 295511"/>
                  <a:gd name="connsiteY1" fmla="*/ 1652 h 395217"/>
                  <a:gd name="connsiteX2" fmla="*/ 231703 w 295511"/>
                  <a:gd name="connsiteY2" fmla="*/ 104654 h 395217"/>
                  <a:gd name="connsiteX3" fmla="*/ 24914 w 295511"/>
                  <a:gd name="connsiteY3" fmla="*/ 237459 h 395217"/>
                  <a:gd name="connsiteX4" fmla="*/ 77199 w 295511"/>
                  <a:gd name="connsiteY4" fmla="*/ 395099 h 395217"/>
                  <a:gd name="connsiteX5" fmla="*/ 56939 w 295511"/>
                  <a:gd name="connsiteY5" fmla="*/ 395099 h 395217"/>
                  <a:gd name="connsiteX6" fmla="*/ 6484 w 295511"/>
                  <a:gd name="connsiteY6" fmla="*/ 228048 h 395217"/>
                  <a:gd name="connsiteX7" fmla="*/ 192620 w 295511"/>
                  <a:gd name="connsiteY7" fmla="*/ 63610 h 395217"/>
                  <a:gd name="connsiteX8" fmla="*/ 66742 w 295511"/>
                  <a:gd name="connsiteY8" fmla="*/ 117987 h 395217"/>
                  <a:gd name="connsiteX9" fmla="*/ 7137 w 295511"/>
                  <a:gd name="connsiteY9" fmla="*/ 196938 h 395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511" h="395217">
                    <a:moveTo>
                      <a:pt x="7137" y="196938"/>
                    </a:moveTo>
                    <a:cubicBezTo>
                      <a:pt x="7137" y="196938"/>
                      <a:pt x="5830" y="-21876"/>
                      <a:pt x="295491" y="1652"/>
                    </a:cubicBezTo>
                    <a:cubicBezTo>
                      <a:pt x="260447" y="25245"/>
                      <a:pt x="237206" y="62761"/>
                      <a:pt x="231703" y="104654"/>
                    </a:cubicBezTo>
                    <a:cubicBezTo>
                      <a:pt x="216279" y="202558"/>
                      <a:pt x="121511" y="292228"/>
                      <a:pt x="24914" y="237459"/>
                    </a:cubicBezTo>
                    <a:cubicBezTo>
                      <a:pt x="24914" y="237459"/>
                      <a:pt x="-27371" y="298633"/>
                      <a:pt x="77199" y="395099"/>
                    </a:cubicBezTo>
                    <a:lnTo>
                      <a:pt x="56939" y="395099"/>
                    </a:lnTo>
                    <a:cubicBezTo>
                      <a:pt x="56939" y="395099"/>
                      <a:pt x="-22927" y="316671"/>
                      <a:pt x="6484" y="228048"/>
                    </a:cubicBezTo>
                    <a:cubicBezTo>
                      <a:pt x="35894" y="139424"/>
                      <a:pt x="163340" y="63610"/>
                      <a:pt x="192620" y="63610"/>
                    </a:cubicBezTo>
                    <a:cubicBezTo>
                      <a:pt x="192620" y="63610"/>
                      <a:pt x="134191" y="57075"/>
                      <a:pt x="66742" y="117987"/>
                    </a:cubicBezTo>
                    <a:cubicBezTo>
                      <a:pt x="43051" y="141189"/>
                      <a:pt x="22960" y="167802"/>
                      <a:pt x="7137" y="196938"/>
                    </a:cubicBezTo>
                    <a:close/>
                  </a:path>
                </a:pathLst>
              </a:custGeom>
              <a:solidFill>
                <a:srgbClr val="4EA72E"/>
              </a:solidFill>
              <a:ln w="13053" cap="flat">
                <a:noFill/>
                <a:prstDash val="solid"/>
                <a:miter/>
              </a:ln>
            </p:spPr>
            <p:txBody>
              <a:bodyPr rtlCol="0" anchor="ctr"/>
              <a:lstStyle/>
              <a:p>
                <a:endParaRPr lang="en-US" sz="1600"/>
              </a:p>
            </p:txBody>
          </p:sp>
          <p:sp>
            <p:nvSpPr>
              <p:cNvPr id="23" name="Freeform: Shape 22">
                <a:extLst>
                  <a:ext uri="{FF2B5EF4-FFF2-40B4-BE49-F238E27FC236}">
                    <a16:creationId xmlns:a16="http://schemas.microsoft.com/office/drawing/2014/main" id="{0DC51658-9E08-4475-B4F6-D15EFC7CD4E9}"/>
                  </a:ext>
                </a:extLst>
              </p:cNvPr>
              <p:cNvSpPr/>
              <p:nvPr/>
            </p:nvSpPr>
            <p:spPr>
              <a:xfrm>
                <a:off x="3429358" y="86149"/>
                <a:ext cx="182476" cy="149554"/>
              </a:xfrm>
              <a:custGeom>
                <a:avLst/>
                <a:gdLst>
                  <a:gd name="connsiteX0" fmla="*/ 182455 w 182476"/>
                  <a:gd name="connsiteY0" fmla="*/ 143729 h 149554"/>
                  <a:gd name="connsiteX1" fmla="*/ 64813 w 182476"/>
                  <a:gd name="connsiteY1" fmla="*/ 40204 h 149554"/>
                  <a:gd name="connsiteX2" fmla="*/ 144026 w 182476"/>
                  <a:gd name="connsiteY2" fmla="*/ 74451 h 149554"/>
                  <a:gd name="connsiteX3" fmla="*/ 181540 w 182476"/>
                  <a:gd name="connsiteY3" fmla="*/ 123991 h 149554"/>
                  <a:gd name="connsiteX4" fmla="*/ -21 w 182476"/>
                  <a:gd name="connsiteY4" fmla="*/ 990 h 149554"/>
                  <a:gd name="connsiteX5" fmla="*/ 40239 w 182476"/>
                  <a:gd name="connsiteY5" fmla="*/ 66347 h 149554"/>
                  <a:gd name="connsiteX6" fmla="*/ 182455 w 182476"/>
                  <a:gd name="connsiteY6" fmla="*/ 143729 h 149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476" h="149554">
                    <a:moveTo>
                      <a:pt x="182455" y="143729"/>
                    </a:moveTo>
                    <a:cubicBezTo>
                      <a:pt x="163894" y="87914"/>
                      <a:pt x="83375" y="40204"/>
                      <a:pt x="64813" y="40204"/>
                    </a:cubicBezTo>
                    <a:cubicBezTo>
                      <a:pt x="64813" y="40204"/>
                      <a:pt x="101675" y="36152"/>
                      <a:pt x="144026" y="74451"/>
                    </a:cubicBezTo>
                    <a:cubicBezTo>
                      <a:pt x="158919" y="89013"/>
                      <a:pt x="171563" y="105704"/>
                      <a:pt x="181540" y="123991"/>
                    </a:cubicBezTo>
                    <a:cubicBezTo>
                      <a:pt x="181540" y="123991"/>
                      <a:pt x="182455" y="-13781"/>
                      <a:pt x="-21" y="990"/>
                    </a:cubicBezTo>
                    <a:cubicBezTo>
                      <a:pt x="22423" y="15734"/>
                      <a:pt x="37170" y="39668"/>
                      <a:pt x="40239" y="66347"/>
                    </a:cubicBezTo>
                    <a:cubicBezTo>
                      <a:pt x="57101" y="180721"/>
                      <a:pt x="182455" y="143729"/>
                      <a:pt x="182455" y="143729"/>
                    </a:cubicBezTo>
                    <a:close/>
                  </a:path>
                </a:pathLst>
              </a:custGeom>
              <a:solidFill>
                <a:srgbClr val="4EA72E"/>
              </a:solidFill>
              <a:ln w="13053" cap="flat">
                <a:noFill/>
                <a:prstDash val="solid"/>
                <a:miter/>
              </a:ln>
            </p:spPr>
            <p:txBody>
              <a:bodyPr rtlCol="0" anchor="ctr"/>
              <a:lstStyle/>
              <a:p>
                <a:endParaRPr lang="en-US" sz="1600"/>
              </a:p>
            </p:txBody>
          </p:sp>
        </p:grpSp>
        <p:sp>
          <p:nvSpPr>
            <p:cNvPr id="19" name="TextBox 75">
              <a:extLst>
                <a:ext uri="{FF2B5EF4-FFF2-40B4-BE49-F238E27FC236}">
                  <a16:creationId xmlns:a16="http://schemas.microsoft.com/office/drawing/2014/main" id="{0E021139-61BF-0999-9EED-5A7BD1AD1EF0}"/>
                </a:ext>
              </a:extLst>
            </p:cNvPr>
            <p:cNvSpPr txBox="1"/>
            <p:nvPr/>
          </p:nvSpPr>
          <p:spPr>
            <a:xfrm>
              <a:off x="437386" y="302274"/>
              <a:ext cx="6792580" cy="382800"/>
            </a:xfrm>
            <a:prstGeom prst="rect">
              <a:avLst/>
            </a:prstGeom>
            <a:noFill/>
          </p:spPr>
          <p:txBody>
            <a:bodyPr wrap="square">
              <a:spAutoFit/>
            </a:bodyPr>
            <a:lstStyle/>
            <a:p>
              <a:pPr algn="ctr"/>
              <a:r>
                <a:rPr lang="sr-Cyrl-RS" sz="1600" b="1" kern="1200" dirty="0">
                  <a:solidFill>
                    <a:srgbClr val="000000"/>
                  </a:solidFill>
                  <a:effectLst/>
                  <a:ea typeface="Times New Roman" panose="02020603050405020304" pitchFamily="18" charset="0"/>
                  <a:cs typeface="Calibri" panose="020F0502020204030204" pitchFamily="34" charset="0"/>
                </a:rPr>
                <a:t>Ангажовање запослених</a:t>
              </a:r>
              <a:endParaRPr lang="en-US" sz="1600" dirty="0">
                <a:effectLst/>
                <a:ea typeface="Times New Roman" panose="02020603050405020304" pitchFamily="18" charset="0"/>
                <a:cs typeface="Calibri" panose="020F0502020204030204" pitchFamily="34" charset="0"/>
              </a:endParaRPr>
            </a:p>
          </p:txBody>
        </p:sp>
        <p:pic>
          <p:nvPicPr>
            <p:cNvPr id="20" name="Graphic 79" descr="Sustainability with solid fill">
              <a:extLst>
                <a:ext uri="{FF2B5EF4-FFF2-40B4-BE49-F238E27FC236}">
                  <a16:creationId xmlns:a16="http://schemas.microsoft.com/office/drawing/2014/main" id="{37C46F26-4BF4-E212-A107-59F5BB2D49D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32983" y="4997380"/>
              <a:ext cx="548640" cy="548640"/>
            </a:xfrm>
            <a:prstGeom prst="rect">
              <a:avLst/>
            </a:prstGeom>
          </p:spPr>
        </p:pic>
        <p:sp>
          <p:nvSpPr>
            <p:cNvPr id="21" name="Arrow: Down 20">
              <a:extLst>
                <a:ext uri="{FF2B5EF4-FFF2-40B4-BE49-F238E27FC236}">
                  <a16:creationId xmlns:a16="http://schemas.microsoft.com/office/drawing/2014/main" id="{929DF0C0-C230-8FF5-F567-EDE56A473749}"/>
                </a:ext>
              </a:extLst>
            </p:cNvPr>
            <p:cNvSpPr>
              <a:spLocks noChangeAspect="1"/>
            </p:cNvSpPr>
            <p:nvPr/>
          </p:nvSpPr>
          <p:spPr>
            <a:xfrm>
              <a:off x="3548875" y="614983"/>
              <a:ext cx="182880" cy="237793"/>
            </a:xfrm>
            <a:prstGeom prst="downArrow">
              <a:avLst/>
            </a:prstGeom>
            <a:solidFill>
              <a:srgbClr val="92D050"/>
            </a:solidFill>
            <a:ln w="19050" cap="flat" cmpd="sng" algn="ctr">
              <a:solidFill>
                <a:srgbClr val="92D050"/>
              </a:solidFill>
              <a:prstDash val="solid"/>
              <a:miter lim="800000"/>
            </a:ln>
            <a:effectLst/>
          </p:spPr>
          <p:txBody>
            <a:bodyPr rtlCol="0" anchor="ctr"/>
            <a:lstStyle/>
            <a:p>
              <a:endParaRPr lang="en-US" sz="1600"/>
            </a:p>
          </p:txBody>
        </p:sp>
      </p:grpSp>
      <p:sp>
        <p:nvSpPr>
          <p:cNvPr id="70" name="TextBox 69">
            <a:extLst>
              <a:ext uri="{FF2B5EF4-FFF2-40B4-BE49-F238E27FC236}">
                <a16:creationId xmlns:a16="http://schemas.microsoft.com/office/drawing/2014/main" id="{F9E00007-2C25-A319-889D-B90C6773CC76}"/>
              </a:ext>
            </a:extLst>
          </p:cNvPr>
          <p:cNvSpPr txBox="1"/>
          <p:nvPr/>
        </p:nvSpPr>
        <p:spPr>
          <a:xfrm>
            <a:off x="6384486" y="834797"/>
            <a:ext cx="5702259" cy="5755422"/>
          </a:xfrm>
          <a:prstGeom prst="rect">
            <a:avLst/>
          </a:prstGeom>
          <a:noFill/>
          <a:ln>
            <a:solidFill>
              <a:srgbClr val="009900"/>
            </a:solidFill>
          </a:ln>
        </p:spPr>
        <p:txBody>
          <a:bodyPr wrap="square">
            <a:spAutoFit/>
          </a:bodyPr>
          <a:lstStyle/>
          <a:p>
            <a:r>
              <a:rPr lang="ru-RU" sz="1600" b="1" dirty="0"/>
              <a:t>Водичи и брошуре: </a:t>
            </a:r>
          </a:p>
          <a:p>
            <a:pPr marL="171450" indent="-171450">
              <a:buFont typeface="Arial" panose="020B0604020202020204" pitchFamily="34" charset="0"/>
              <a:buChar char="•"/>
            </a:pPr>
            <a:r>
              <a:rPr lang="ru-RU" sz="1600" dirty="0"/>
              <a:t>Практични водич за озелењавање пословања</a:t>
            </a:r>
          </a:p>
          <a:p>
            <a:pPr marL="171450" indent="-171450">
              <a:buFont typeface="Arial" panose="020B0604020202020204" pitchFamily="34" charset="0"/>
              <a:buChar char="•"/>
            </a:pPr>
            <a:r>
              <a:rPr lang="ru-RU" sz="1600" dirty="0"/>
              <a:t>Кратак водич за озелењавање пословања</a:t>
            </a:r>
          </a:p>
          <a:p>
            <a:pPr marL="171450" indent="-171450">
              <a:buFont typeface="Arial" panose="020B0604020202020204" pitchFamily="34" charset="0"/>
              <a:buChar char="•"/>
            </a:pPr>
            <a:r>
              <a:rPr lang="ru-RU" sz="1600" dirty="0"/>
              <a:t>Водич - Циркуларна економија</a:t>
            </a:r>
          </a:p>
          <a:p>
            <a:pPr marL="171450" indent="-171450">
              <a:buFont typeface="Arial" panose="020B0604020202020204" pitchFamily="34" charset="0"/>
              <a:buChar char="•"/>
            </a:pPr>
            <a:r>
              <a:rPr lang="ru-RU" sz="1600" dirty="0"/>
              <a:t>Водич - Компостирање</a:t>
            </a:r>
          </a:p>
          <a:p>
            <a:pPr marL="171450" indent="-171450">
              <a:buFont typeface="Arial" panose="020B0604020202020204" pitchFamily="34" charset="0"/>
              <a:buChar char="•"/>
            </a:pPr>
            <a:r>
              <a:rPr lang="ru-RU" sz="1600" dirty="0"/>
              <a:t>Водич - Еко дизајн и енергетске ознаке </a:t>
            </a:r>
          </a:p>
          <a:p>
            <a:pPr marL="171450" indent="-171450">
              <a:buFont typeface="Arial" panose="020B0604020202020204" pitchFamily="34" charset="0"/>
              <a:buChar char="•"/>
            </a:pPr>
            <a:r>
              <a:rPr lang="ru-RU" sz="1600" dirty="0"/>
              <a:t>Водич - Еколошке ознаке </a:t>
            </a:r>
          </a:p>
          <a:p>
            <a:pPr marL="171450" indent="-171450">
              <a:buFont typeface="Arial" panose="020B0604020202020204" pitchFamily="34" charset="0"/>
              <a:buChar char="•"/>
            </a:pPr>
            <a:r>
              <a:rPr lang="ru-RU" sz="1600" dirty="0"/>
              <a:t>Водич - Карактеристике појединих врста електричних сијалица</a:t>
            </a:r>
          </a:p>
          <a:p>
            <a:pPr marL="171450" indent="-171450">
              <a:buFont typeface="Arial" panose="020B0604020202020204" pitchFamily="34" charset="0"/>
              <a:buChar char="•"/>
            </a:pPr>
            <a:r>
              <a:rPr lang="ru-RU" sz="1600" dirty="0"/>
              <a:t>Водич - Пиктограми опасности</a:t>
            </a:r>
          </a:p>
          <a:p>
            <a:pPr marL="171450" indent="-171450">
              <a:buFont typeface="Arial" panose="020B0604020202020204" pitchFamily="34" charset="0"/>
              <a:buChar char="•"/>
            </a:pPr>
            <a:r>
              <a:rPr lang="ru-RU" sz="1600" dirty="0"/>
              <a:t>Водич – Зелени извори финансирања у Србији </a:t>
            </a:r>
          </a:p>
          <a:p>
            <a:pPr marL="171450" indent="-171450">
              <a:buFont typeface="Arial" panose="020B0604020202020204" pitchFamily="34" charset="0"/>
              <a:buChar char="•"/>
            </a:pPr>
            <a:r>
              <a:rPr lang="ru-RU" sz="1600" dirty="0"/>
              <a:t>Водич – Зелени извори финансирања у Северној Македонији</a:t>
            </a:r>
          </a:p>
          <a:p>
            <a:pPr marL="171450" indent="-171450">
              <a:buFont typeface="Arial" panose="020B0604020202020204" pitchFamily="34" charset="0"/>
              <a:buChar char="•"/>
            </a:pPr>
            <a:r>
              <a:rPr lang="ru-RU" sz="1600" dirty="0"/>
              <a:t>Брошура "Зелена Европа - Примери добре праксе озелењавања пословања"</a:t>
            </a:r>
          </a:p>
          <a:p>
            <a:endParaRPr lang="ru-RU" sz="1600" dirty="0"/>
          </a:p>
          <a:p>
            <a:r>
              <a:rPr lang="ru-RU" sz="1600" b="1" dirty="0"/>
              <a:t>Алати за озелењавање пословања:</a:t>
            </a:r>
          </a:p>
          <a:p>
            <a:pPr marL="171450" indent="-171450">
              <a:buFont typeface="Arial" panose="020B0604020202020204" pitchFamily="34" charset="0"/>
              <a:buChar char="•"/>
            </a:pPr>
            <a:r>
              <a:rPr lang="ru-RU" sz="1600" dirty="0"/>
              <a:t>Калкулатор трошкова осветљења у Србији </a:t>
            </a:r>
          </a:p>
          <a:p>
            <a:pPr marL="171450" indent="-171450">
              <a:buFont typeface="Arial" panose="020B0604020202020204" pitchFamily="34" charset="0"/>
              <a:buChar char="•"/>
            </a:pPr>
            <a:r>
              <a:rPr lang="ru-RU" sz="1600" dirty="0"/>
              <a:t>Калкулатор трошкова осветљења у Северној Македонији</a:t>
            </a:r>
          </a:p>
          <a:p>
            <a:pPr marL="171450" indent="-171450">
              <a:buFont typeface="Arial" panose="020B0604020202020204" pitchFamily="34" charset="0"/>
              <a:buChar char="•"/>
            </a:pPr>
            <a:r>
              <a:rPr lang="ru-RU" sz="1600" dirty="0"/>
              <a:t>Модел бизнис плана/стратегије озелењавања пословања</a:t>
            </a:r>
          </a:p>
          <a:p>
            <a:pPr marL="171450" indent="-171450">
              <a:buFont typeface="Arial" panose="020B0604020202020204" pitchFamily="34" charset="0"/>
              <a:buChar char="•"/>
            </a:pPr>
            <a:r>
              <a:rPr lang="ru-RU" sz="1600" dirty="0"/>
              <a:t>Контролна листа за озелењавање пословања</a:t>
            </a:r>
          </a:p>
          <a:p>
            <a:pPr marL="171450" indent="-171450">
              <a:buFont typeface="Arial" panose="020B0604020202020204" pitchFamily="34" charset="0"/>
              <a:buChar char="•"/>
            </a:pPr>
            <a:r>
              <a:rPr lang="ru-RU" sz="1600" dirty="0"/>
              <a:t>Управљање отпадом - евиденција отпада</a:t>
            </a:r>
          </a:p>
          <a:p>
            <a:pPr marL="171450" indent="-171450">
              <a:buFont typeface="Arial" panose="020B0604020202020204" pitchFamily="34" charset="0"/>
              <a:buChar char="•"/>
            </a:pPr>
            <a:r>
              <a:rPr lang="ru-RU" sz="1600" dirty="0"/>
              <a:t>Евиденција потрошње енергената и воде</a:t>
            </a:r>
          </a:p>
          <a:p>
            <a:pPr marL="171450" indent="-171450">
              <a:buFont typeface="Arial" panose="020B0604020202020204" pitchFamily="34" charset="0"/>
              <a:buChar char="•"/>
            </a:pPr>
            <a:r>
              <a:rPr lang="ru-RU" sz="1600" dirty="0"/>
              <a:t>Регистар инвентара енергетски ефикасне опреме</a:t>
            </a:r>
          </a:p>
        </p:txBody>
      </p:sp>
    </p:spTree>
    <p:extLst>
      <p:ext uri="{BB962C8B-B14F-4D97-AF65-F5344CB8AC3E}">
        <p14:creationId xmlns:p14="http://schemas.microsoft.com/office/powerpoint/2010/main" val="3248317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88A76-3E43-ECDB-E239-1A8498004C0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76B25AD-0258-FCB4-50DF-F01F7C19B4BD}"/>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aphicFrame>
        <p:nvGraphicFramePr>
          <p:cNvPr id="2" name="Table 1">
            <a:extLst>
              <a:ext uri="{FF2B5EF4-FFF2-40B4-BE49-F238E27FC236}">
                <a16:creationId xmlns:a16="http://schemas.microsoft.com/office/drawing/2014/main" id="{2D102612-3EA6-0A19-E3A6-87674BAA2479}"/>
              </a:ext>
            </a:extLst>
          </p:cNvPr>
          <p:cNvGraphicFramePr>
            <a:graphicFrameLocks noGrp="1"/>
          </p:cNvGraphicFramePr>
          <p:nvPr>
            <p:extLst>
              <p:ext uri="{D42A27DB-BD31-4B8C-83A1-F6EECF244321}">
                <p14:modId xmlns:p14="http://schemas.microsoft.com/office/powerpoint/2010/main" val="4136707628"/>
              </p:ext>
            </p:extLst>
          </p:nvPr>
        </p:nvGraphicFramePr>
        <p:xfrm>
          <a:off x="543032" y="2864562"/>
          <a:ext cx="11414506" cy="2899236"/>
        </p:xfrm>
        <a:graphic>
          <a:graphicData uri="http://schemas.openxmlformats.org/drawingml/2006/table">
            <a:tbl>
              <a:tblPr firstRow="1" firstCol="1" bandRow="1">
                <a:tableStyleId>{93296810-A885-4BE3-A3E7-6D5BEEA58F35}</a:tableStyleId>
              </a:tblPr>
              <a:tblGrid>
                <a:gridCol w="5706675">
                  <a:extLst>
                    <a:ext uri="{9D8B030D-6E8A-4147-A177-3AD203B41FA5}">
                      <a16:colId xmlns:a16="http://schemas.microsoft.com/office/drawing/2014/main" val="3144564082"/>
                    </a:ext>
                  </a:extLst>
                </a:gridCol>
                <a:gridCol w="5707831">
                  <a:extLst>
                    <a:ext uri="{9D8B030D-6E8A-4147-A177-3AD203B41FA5}">
                      <a16:colId xmlns:a16="http://schemas.microsoft.com/office/drawing/2014/main" val="637642216"/>
                    </a:ext>
                  </a:extLst>
                </a:gridCol>
              </a:tblGrid>
              <a:tr h="643758">
                <a:tc>
                  <a:txBody>
                    <a:bodyPr/>
                    <a:lstStyle/>
                    <a:p>
                      <a:pPr algn="ctr">
                        <a:buNone/>
                      </a:pPr>
                      <a:r>
                        <a:rPr lang="sr-Cyrl-RS" sz="2400" kern="100" dirty="0">
                          <a:effectLst/>
                        </a:rPr>
                        <a:t>ПРЕДНОСТИ / PRO (+)</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ctr">
                        <a:buNone/>
                      </a:pPr>
                      <a:r>
                        <a:rPr lang="sr-Cyrl-RS" sz="2400" kern="100" dirty="0">
                          <a:effectLst/>
                        </a:rPr>
                        <a:t>ИЗАЗОВИ / CONTRA (-)</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2690904176"/>
                  </a:ext>
                </a:extLst>
              </a:tr>
              <a:tr h="2255478">
                <a:tc>
                  <a:txBody>
                    <a:bodyPr/>
                    <a:lstStyle/>
                    <a:p>
                      <a:pPr marL="342900" lvl="0" indent="-342900" algn="just">
                        <a:buFont typeface="Symbol" panose="05050102010706020507" pitchFamily="18" charset="2"/>
                        <a:buChar char=""/>
                      </a:pP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342900" lvl="0" indent="-342900" algn="just">
                        <a:buFont typeface="Symbol" panose="05050102010706020507" pitchFamily="18" charset="2"/>
                        <a:buChar char=""/>
                      </a:pP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1082804353"/>
                  </a:ext>
                </a:extLst>
              </a:tr>
            </a:tbl>
          </a:graphicData>
        </a:graphic>
      </p:graphicFrame>
      <p:sp>
        <p:nvSpPr>
          <p:cNvPr id="5" name="TextBox 4">
            <a:extLst>
              <a:ext uri="{FF2B5EF4-FFF2-40B4-BE49-F238E27FC236}">
                <a16:creationId xmlns:a16="http://schemas.microsoft.com/office/drawing/2014/main" id="{AF5B24D5-E58B-0CB9-BE5D-9F2C1C4D8EBC}"/>
              </a:ext>
            </a:extLst>
          </p:cNvPr>
          <p:cNvSpPr txBox="1"/>
          <p:nvPr/>
        </p:nvSpPr>
        <p:spPr>
          <a:xfrm>
            <a:off x="334161" y="1054545"/>
            <a:ext cx="6094140" cy="400110"/>
          </a:xfrm>
          <a:prstGeom prst="rect">
            <a:avLst/>
          </a:prstGeom>
          <a:noFill/>
        </p:spPr>
        <p:txBody>
          <a:bodyPr wrap="square">
            <a:spAutoFit/>
          </a:bodyPr>
          <a:lstStyle/>
          <a:p>
            <a:r>
              <a:rPr lang="ru-RU" sz="2000" dirty="0"/>
              <a:t>Вежба: Зелено пословање за и против</a:t>
            </a:r>
            <a:endParaRPr lang="sr-Cyrl-RS" sz="2000" dirty="0"/>
          </a:p>
        </p:txBody>
      </p:sp>
      <p:sp>
        <p:nvSpPr>
          <p:cNvPr id="8" name="TextBox 7">
            <a:extLst>
              <a:ext uri="{FF2B5EF4-FFF2-40B4-BE49-F238E27FC236}">
                <a16:creationId xmlns:a16="http://schemas.microsoft.com/office/drawing/2014/main" id="{9F1DC0D6-4EC0-6010-2AB2-C850B79AAD66}"/>
              </a:ext>
            </a:extLst>
          </p:cNvPr>
          <p:cNvSpPr txBox="1"/>
          <p:nvPr/>
        </p:nvSpPr>
        <p:spPr>
          <a:xfrm>
            <a:off x="6250285" y="2329422"/>
            <a:ext cx="5690500" cy="400110"/>
          </a:xfrm>
          <a:prstGeom prst="rect">
            <a:avLst/>
          </a:prstGeom>
          <a:noFill/>
        </p:spPr>
        <p:txBody>
          <a:bodyPr wrap="square">
            <a:spAutoFit/>
          </a:bodyPr>
          <a:lstStyle/>
          <a:p>
            <a:pPr algn="ctr"/>
            <a:r>
              <a:rPr lang="sr-Cyrl-RS" sz="2000" dirty="0"/>
              <a:t>Група </a:t>
            </a:r>
            <a:r>
              <a:rPr lang="en-US" sz="2000" dirty="0"/>
              <a:t>II</a:t>
            </a:r>
            <a:endParaRPr lang="sr-Cyrl-RS" sz="2000" dirty="0"/>
          </a:p>
        </p:txBody>
      </p:sp>
      <p:sp>
        <p:nvSpPr>
          <p:cNvPr id="10" name="TextBox 9">
            <a:extLst>
              <a:ext uri="{FF2B5EF4-FFF2-40B4-BE49-F238E27FC236}">
                <a16:creationId xmlns:a16="http://schemas.microsoft.com/office/drawing/2014/main" id="{2B248A1A-5E0B-4853-FA29-A5D609AA4B32}"/>
              </a:ext>
            </a:extLst>
          </p:cNvPr>
          <p:cNvSpPr txBox="1"/>
          <p:nvPr/>
        </p:nvSpPr>
        <p:spPr>
          <a:xfrm>
            <a:off x="543032" y="2329341"/>
            <a:ext cx="5690500" cy="400110"/>
          </a:xfrm>
          <a:prstGeom prst="rect">
            <a:avLst/>
          </a:prstGeom>
          <a:noFill/>
        </p:spPr>
        <p:txBody>
          <a:bodyPr wrap="square">
            <a:spAutoFit/>
          </a:bodyPr>
          <a:lstStyle/>
          <a:p>
            <a:pPr algn="ctr"/>
            <a:r>
              <a:rPr lang="sr-Cyrl-RS" sz="2000" dirty="0"/>
              <a:t>Група </a:t>
            </a:r>
            <a:r>
              <a:rPr lang="en-US" sz="2000" dirty="0"/>
              <a:t>I</a:t>
            </a:r>
            <a:endParaRPr lang="sr-Cyrl-RS" sz="2000" dirty="0"/>
          </a:p>
        </p:txBody>
      </p:sp>
      <p:sp>
        <p:nvSpPr>
          <p:cNvPr id="12" name="TextBox 11">
            <a:extLst>
              <a:ext uri="{FF2B5EF4-FFF2-40B4-BE49-F238E27FC236}">
                <a16:creationId xmlns:a16="http://schemas.microsoft.com/office/drawing/2014/main" id="{F08C9E28-D44A-E12D-9033-F0EFC7A869D8}"/>
              </a:ext>
            </a:extLst>
          </p:cNvPr>
          <p:cNvSpPr txBox="1"/>
          <p:nvPr/>
        </p:nvSpPr>
        <p:spPr>
          <a:xfrm>
            <a:off x="341212" y="1614999"/>
            <a:ext cx="7408886" cy="400110"/>
          </a:xfrm>
          <a:prstGeom prst="rect">
            <a:avLst/>
          </a:prstGeom>
          <a:noFill/>
        </p:spPr>
        <p:txBody>
          <a:bodyPr wrap="square">
            <a:spAutoFit/>
          </a:bodyPr>
          <a:lstStyle/>
          <a:p>
            <a:r>
              <a:rPr lang="ru-RU" sz="2000" dirty="0"/>
              <a:t>Подела у групе: </a:t>
            </a:r>
            <a:r>
              <a:rPr lang="en-US" sz="2000" dirty="0"/>
              <a:t>I</a:t>
            </a:r>
            <a:r>
              <a:rPr lang="ru-RU" sz="2000" dirty="0"/>
              <a:t> </a:t>
            </a:r>
            <a:r>
              <a:rPr lang="sr-Cyrl-RS" sz="2000" dirty="0"/>
              <a:t> група за </a:t>
            </a:r>
            <a:r>
              <a:rPr lang="ru-RU" sz="2000" dirty="0"/>
              <a:t>и </a:t>
            </a:r>
            <a:r>
              <a:rPr lang="en-US" sz="2000" dirty="0"/>
              <a:t>II</a:t>
            </a:r>
            <a:r>
              <a:rPr lang="sr-Cyrl-RS" sz="2000" dirty="0"/>
              <a:t> група против зеленог пословања</a:t>
            </a:r>
          </a:p>
        </p:txBody>
      </p:sp>
      <p:sp>
        <p:nvSpPr>
          <p:cNvPr id="14" name="TextBox 13">
            <a:extLst>
              <a:ext uri="{FF2B5EF4-FFF2-40B4-BE49-F238E27FC236}">
                <a16:creationId xmlns:a16="http://schemas.microsoft.com/office/drawing/2014/main" id="{5698A9E2-3A0A-7EA1-E55D-59FA307DD772}"/>
              </a:ext>
            </a:extLst>
          </p:cNvPr>
          <p:cNvSpPr txBox="1"/>
          <p:nvPr/>
        </p:nvSpPr>
        <p:spPr>
          <a:xfrm>
            <a:off x="5863398" y="6190762"/>
            <a:ext cx="6094140" cy="369332"/>
          </a:xfrm>
          <a:prstGeom prst="rect">
            <a:avLst/>
          </a:prstGeom>
          <a:noFill/>
        </p:spPr>
        <p:txBody>
          <a:bodyPr wrap="square">
            <a:spAutoFit/>
          </a:bodyPr>
          <a:lstStyle/>
          <a:p>
            <a:pPr algn="r"/>
            <a:r>
              <a:rPr lang="sr-Cyrl-RS" dirty="0"/>
              <a:t>Презентације урађеног и дискусија</a:t>
            </a:r>
          </a:p>
        </p:txBody>
      </p:sp>
    </p:spTree>
    <p:extLst>
      <p:ext uri="{BB962C8B-B14F-4D97-AF65-F5344CB8AC3E}">
        <p14:creationId xmlns:p14="http://schemas.microsoft.com/office/powerpoint/2010/main" val="2301482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7E605A6-5450-7730-54CB-727A56B1F016}"/>
              </a:ext>
            </a:extLst>
          </p:cNvPr>
          <p:cNvGraphicFramePr>
            <a:graphicFrameLocks noGrp="1"/>
          </p:cNvGraphicFramePr>
          <p:nvPr>
            <p:extLst>
              <p:ext uri="{D42A27DB-BD31-4B8C-83A1-F6EECF244321}">
                <p14:modId xmlns:p14="http://schemas.microsoft.com/office/powerpoint/2010/main" val="884529515"/>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5" name="TextBox 4"/>
          <p:cNvSpPr txBox="1"/>
          <p:nvPr/>
        </p:nvSpPr>
        <p:spPr>
          <a:xfrm>
            <a:off x="334161" y="2165132"/>
            <a:ext cx="11526614" cy="2585323"/>
          </a:xfrm>
          <a:prstGeom prst="rect">
            <a:avLst/>
          </a:prstGeom>
          <a:noFill/>
        </p:spPr>
        <p:txBody>
          <a:bodyPr wrap="square" rtlCol="0">
            <a:spAutoFit/>
          </a:bodyPr>
          <a:lstStyle/>
          <a:p>
            <a:r>
              <a:rPr lang="sr-Cyrl-RS" b="1" dirty="0"/>
              <a:t>Извори:</a:t>
            </a:r>
          </a:p>
          <a:p>
            <a:endParaRPr lang="sr-Cyrl-RS" dirty="0"/>
          </a:p>
          <a:p>
            <a:pPr marL="342900" indent="-342900">
              <a:buFont typeface="+mj-lt"/>
              <a:buAutoNum type="arabicPeriod"/>
            </a:pPr>
            <a:r>
              <a:rPr lang="ru-RU" dirty="0"/>
              <a:t>Практични водич за озелењавање пословања (Зелени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buFont typeface="+mj-lt"/>
              <a:buAutoNum type="arabicPeriod"/>
            </a:pPr>
            <a:endParaRPr lang="ru-RU" dirty="0"/>
          </a:p>
          <a:p>
            <a:pPr marL="342900" indent="-342900">
              <a:buFont typeface="+mj-lt"/>
              <a:buAutoNum type="arabicPeriod"/>
            </a:pPr>
            <a:r>
              <a:rPr lang="en-GB" dirty="0"/>
              <a:t>Free Professional PowerPoint Templates https://www.slideegg.com/</a:t>
            </a:r>
            <a:endParaRPr lang="ru-RU" dirty="0"/>
          </a:p>
          <a:p>
            <a:pPr marL="342900" indent="-342900">
              <a:buFont typeface="+mj-lt"/>
              <a:buAutoNum type="arabicPeriod"/>
            </a:pPr>
            <a:endParaRPr lang="ru-RU" dirty="0"/>
          </a:p>
          <a:p>
            <a:endParaRPr lang="sr-Cyrl-RS" dirty="0"/>
          </a:p>
          <a:p>
            <a:pPr marL="342900" indent="-342900">
              <a:buFont typeface="+mj-lt"/>
              <a:buAutoNum type="arabicPeriod"/>
            </a:pPr>
            <a:endParaRPr lang="en-GB" dirty="0"/>
          </a:p>
        </p:txBody>
      </p:sp>
    </p:spTree>
    <p:extLst>
      <p:ext uri="{BB962C8B-B14F-4D97-AF65-F5344CB8AC3E}">
        <p14:creationId xmlns:p14="http://schemas.microsoft.com/office/powerpoint/2010/main" val="3411368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F535E06-8EB1-62DE-E9EB-1463332A36DC}"/>
              </a:ext>
            </a:extLst>
          </p:cNvPr>
          <p:cNvGraphicFramePr>
            <a:graphicFrameLocks noGrp="1"/>
          </p:cNvGraphicFramePr>
          <p:nvPr>
            <p:extLst>
              <p:ext uri="{D42A27DB-BD31-4B8C-83A1-F6EECF244321}">
                <p14:modId xmlns:p14="http://schemas.microsoft.com/office/powerpoint/2010/main" val="2764126272"/>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Представљање и међусобно упознавање учесника и тренера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pSp>
        <p:nvGrpSpPr>
          <p:cNvPr id="96" name="Group 95">
            <a:extLst>
              <a:ext uri="{FF2B5EF4-FFF2-40B4-BE49-F238E27FC236}">
                <a16:creationId xmlns:a16="http://schemas.microsoft.com/office/drawing/2014/main" id="{E5F5B479-29C7-3F2B-2994-3A528DC8F8F0}"/>
              </a:ext>
            </a:extLst>
          </p:cNvPr>
          <p:cNvGrpSpPr/>
          <p:nvPr/>
        </p:nvGrpSpPr>
        <p:grpSpPr>
          <a:xfrm>
            <a:off x="986626" y="2876412"/>
            <a:ext cx="10678031" cy="3683682"/>
            <a:chOff x="986626" y="2876412"/>
            <a:chExt cx="10678031" cy="3683682"/>
          </a:xfrm>
        </p:grpSpPr>
        <p:grpSp>
          <p:nvGrpSpPr>
            <p:cNvPr id="15" name="Group 14">
              <a:extLst>
                <a:ext uri="{FF2B5EF4-FFF2-40B4-BE49-F238E27FC236}">
                  <a16:creationId xmlns:a16="http://schemas.microsoft.com/office/drawing/2014/main" id="{BB14461C-EFDF-5F35-4E0D-9843B9ADAE1D}"/>
                </a:ext>
              </a:extLst>
            </p:cNvPr>
            <p:cNvGrpSpPr/>
            <p:nvPr/>
          </p:nvGrpSpPr>
          <p:grpSpPr>
            <a:xfrm>
              <a:off x="986626" y="2876412"/>
              <a:ext cx="10678031" cy="3683682"/>
              <a:chOff x="866046" y="2683230"/>
              <a:chExt cx="10678031" cy="3683682"/>
            </a:xfrm>
          </p:grpSpPr>
          <p:pic>
            <p:nvPicPr>
              <p:cNvPr id="16" name="Picture 15">
                <a:extLst>
                  <a:ext uri="{FF2B5EF4-FFF2-40B4-BE49-F238E27FC236}">
                    <a16:creationId xmlns:a16="http://schemas.microsoft.com/office/drawing/2014/main" id="{CC3A7D6C-71BB-4252-55FF-AD1ABCAB8604}"/>
                  </a:ext>
                </a:extLst>
              </p:cNvPr>
              <p:cNvPicPr>
                <a:picLocks noChangeAspect="1"/>
              </p:cNvPicPr>
              <p:nvPr/>
            </p:nvPicPr>
            <p:blipFill>
              <a:blip r:embed="rId2"/>
              <a:stretch>
                <a:fillRect/>
              </a:stretch>
            </p:blipFill>
            <p:spPr>
              <a:xfrm>
                <a:off x="9507837" y="2683230"/>
                <a:ext cx="2036240" cy="2914141"/>
              </a:xfrm>
              <a:prstGeom prst="rect">
                <a:avLst/>
              </a:prstGeom>
            </p:spPr>
          </p:pic>
          <p:pic>
            <p:nvPicPr>
              <p:cNvPr id="17" name="Picture 16">
                <a:extLst>
                  <a:ext uri="{FF2B5EF4-FFF2-40B4-BE49-F238E27FC236}">
                    <a16:creationId xmlns:a16="http://schemas.microsoft.com/office/drawing/2014/main" id="{3A523797-8C93-3AC6-1B5B-DBC8224E933C}"/>
                  </a:ext>
                </a:extLst>
              </p:cNvPr>
              <p:cNvPicPr>
                <a:picLocks noChangeAspect="1"/>
              </p:cNvPicPr>
              <p:nvPr/>
            </p:nvPicPr>
            <p:blipFill>
              <a:blip r:embed="rId3"/>
              <a:stretch>
                <a:fillRect/>
              </a:stretch>
            </p:blipFill>
            <p:spPr>
              <a:xfrm>
                <a:off x="9608429" y="2755696"/>
                <a:ext cx="1835055" cy="1828959"/>
              </a:xfrm>
              <a:prstGeom prst="rect">
                <a:avLst/>
              </a:prstGeom>
            </p:spPr>
          </p:pic>
          <p:pic>
            <p:nvPicPr>
              <p:cNvPr id="18" name="Picture 17">
                <a:extLst>
                  <a:ext uri="{FF2B5EF4-FFF2-40B4-BE49-F238E27FC236}">
                    <a16:creationId xmlns:a16="http://schemas.microsoft.com/office/drawing/2014/main" id="{7D031EE1-6BD9-61A3-F397-A47C9DA5C4FD}"/>
                  </a:ext>
                </a:extLst>
              </p:cNvPr>
              <p:cNvPicPr>
                <a:picLocks noChangeAspect="1"/>
              </p:cNvPicPr>
              <p:nvPr/>
            </p:nvPicPr>
            <p:blipFill>
              <a:blip r:embed="rId4"/>
              <a:stretch>
                <a:fillRect/>
              </a:stretch>
            </p:blipFill>
            <p:spPr>
              <a:xfrm>
                <a:off x="9632815" y="2816662"/>
                <a:ext cx="1810669" cy="1767993"/>
              </a:xfrm>
              <a:prstGeom prst="rect">
                <a:avLst/>
              </a:prstGeom>
            </p:spPr>
          </p:pic>
          <p:pic>
            <p:nvPicPr>
              <p:cNvPr id="19" name="Picture 18">
                <a:extLst>
                  <a:ext uri="{FF2B5EF4-FFF2-40B4-BE49-F238E27FC236}">
                    <a16:creationId xmlns:a16="http://schemas.microsoft.com/office/drawing/2014/main" id="{2BBC66B3-4618-249F-6BF6-B384B140265B}"/>
                  </a:ext>
                </a:extLst>
              </p:cNvPr>
              <p:cNvPicPr>
                <a:picLocks noChangeAspect="1"/>
              </p:cNvPicPr>
              <p:nvPr/>
            </p:nvPicPr>
            <p:blipFill>
              <a:blip r:embed="rId5"/>
              <a:stretch>
                <a:fillRect/>
              </a:stretch>
            </p:blipFill>
            <p:spPr>
              <a:xfrm>
                <a:off x="1608955" y="5618824"/>
                <a:ext cx="8974090" cy="585267"/>
              </a:xfrm>
              <a:prstGeom prst="rect">
                <a:avLst/>
              </a:prstGeom>
            </p:spPr>
          </p:pic>
          <p:pic>
            <p:nvPicPr>
              <p:cNvPr id="20" name="Picture 19">
                <a:extLst>
                  <a:ext uri="{FF2B5EF4-FFF2-40B4-BE49-F238E27FC236}">
                    <a16:creationId xmlns:a16="http://schemas.microsoft.com/office/drawing/2014/main" id="{D831AAAB-027E-E654-52EB-EA3A324255E0}"/>
                  </a:ext>
                </a:extLst>
              </p:cNvPr>
              <p:cNvPicPr>
                <a:picLocks noChangeAspect="1"/>
              </p:cNvPicPr>
              <p:nvPr/>
            </p:nvPicPr>
            <p:blipFill>
              <a:blip r:embed="rId6"/>
              <a:stretch>
                <a:fillRect/>
              </a:stretch>
            </p:blipFill>
            <p:spPr>
              <a:xfrm>
                <a:off x="866046" y="5799935"/>
                <a:ext cx="676715" cy="566977"/>
              </a:xfrm>
              <a:prstGeom prst="rect">
                <a:avLst/>
              </a:prstGeom>
            </p:spPr>
          </p:pic>
          <p:pic>
            <p:nvPicPr>
              <p:cNvPr id="21" name="Picture 20">
                <a:extLst>
                  <a:ext uri="{FF2B5EF4-FFF2-40B4-BE49-F238E27FC236}">
                    <a16:creationId xmlns:a16="http://schemas.microsoft.com/office/drawing/2014/main" id="{4125DA70-DF1F-D1DB-2974-462670883D15}"/>
                  </a:ext>
                </a:extLst>
              </p:cNvPr>
              <p:cNvPicPr>
                <a:picLocks noChangeAspect="1"/>
              </p:cNvPicPr>
              <p:nvPr/>
            </p:nvPicPr>
            <p:blipFill>
              <a:blip r:embed="rId7"/>
              <a:stretch>
                <a:fillRect/>
              </a:stretch>
            </p:blipFill>
            <p:spPr>
              <a:xfrm>
                <a:off x="2472322" y="4918986"/>
                <a:ext cx="1121761" cy="1164437"/>
              </a:xfrm>
              <a:prstGeom prst="rect">
                <a:avLst/>
              </a:prstGeom>
            </p:spPr>
          </p:pic>
          <p:pic>
            <p:nvPicPr>
              <p:cNvPr id="22" name="Picture 21">
                <a:extLst>
                  <a:ext uri="{FF2B5EF4-FFF2-40B4-BE49-F238E27FC236}">
                    <a16:creationId xmlns:a16="http://schemas.microsoft.com/office/drawing/2014/main" id="{7C43C0FC-FBDC-109F-B503-7E59B768834B}"/>
                  </a:ext>
                </a:extLst>
              </p:cNvPr>
              <p:cNvPicPr>
                <a:picLocks noChangeAspect="1"/>
              </p:cNvPicPr>
              <p:nvPr/>
            </p:nvPicPr>
            <p:blipFill>
              <a:blip r:embed="rId8"/>
              <a:stretch>
                <a:fillRect/>
              </a:stretch>
            </p:blipFill>
            <p:spPr>
              <a:xfrm>
                <a:off x="3607331" y="5595701"/>
                <a:ext cx="243861" cy="487722"/>
              </a:xfrm>
              <a:prstGeom prst="rect">
                <a:avLst/>
              </a:prstGeom>
            </p:spPr>
          </p:pic>
          <p:pic>
            <p:nvPicPr>
              <p:cNvPr id="23" name="Picture 22">
                <a:extLst>
                  <a:ext uri="{FF2B5EF4-FFF2-40B4-BE49-F238E27FC236}">
                    <a16:creationId xmlns:a16="http://schemas.microsoft.com/office/drawing/2014/main" id="{C2D409CF-3218-6A13-69F9-A4F626A892C4}"/>
                  </a:ext>
                </a:extLst>
              </p:cNvPr>
              <p:cNvPicPr>
                <a:picLocks noChangeAspect="1"/>
              </p:cNvPicPr>
              <p:nvPr/>
            </p:nvPicPr>
            <p:blipFill>
              <a:blip r:embed="rId9"/>
              <a:stretch>
                <a:fillRect/>
              </a:stretch>
            </p:blipFill>
            <p:spPr>
              <a:xfrm>
                <a:off x="3851192" y="4992144"/>
                <a:ext cx="335309" cy="1091279"/>
              </a:xfrm>
              <a:prstGeom prst="rect">
                <a:avLst/>
              </a:prstGeom>
            </p:spPr>
          </p:pic>
          <p:pic>
            <p:nvPicPr>
              <p:cNvPr id="24" name="Picture 23">
                <a:extLst>
                  <a:ext uri="{FF2B5EF4-FFF2-40B4-BE49-F238E27FC236}">
                    <a16:creationId xmlns:a16="http://schemas.microsoft.com/office/drawing/2014/main" id="{DC51551F-218E-6D9F-4A39-FD88070BB808}"/>
                  </a:ext>
                </a:extLst>
              </p:cNvPr>
              <p:cNvPicPr>
                <a:picLocks noChangeAspect="1"/>
              </p:cNvPicPr>
              <p:nvPr/>
            </p:nvPicPr>
            <p:blipFill>
              <a:blip r:embed="rId10"/>
              <a:stretch>
                <a:fillRect/>
              </a:stretch>
            </p:blipFill>
            <p:spPr>
              <a:xfrm>
                <a:off x="4186501" y="5080631"/>
                <a:ext cx="390178" cy="999831"/>
              </a:xfrm>
              <a:prstGeom prst="rect">
                <a:avLst/>
              </a:prstGeom>
            </p:spPr>
          </p:pic>
          <p:pic>
            <p:nvPicPr>
              <p:cNvPr id="25" name="Picture 24">
                <a:extLst>
                  <a:ext uri="{FF2B5EF4-FFF2-40B4-BE49-F238E27FC236}">
                    <a16:creationId xmlns:a16="http://schemas.microsoft.com/office/drawing/2014/main" id="{62996FB2-256B-01A6-518B-4B3FBF51BB3B}"/>
                  </a:ext>
                </a:extLst>
              </p:cNvPr>
              <p:cNvPicPr>
                <a:picLocks noChangeAspect="1"/>
              </p:cNvPicPr>
              <p:nvPr/>
            </p:nvPicPr>
            <p:blipFill>
              <a:blip r:embed="rId11"/>
              <a:stretch>
                <a:fillRect/>
              </a:stretch>
            </p:blipFill>
            <p:spPr>
              <a:xfrm>
                <a:off x="4595526" y="5073973"/>
                <a:ext cx="482502" cy="993734"/>
              </a:xfrm>
              <a:prstGeom prst="rect">
                <a:avLst/>
              </a:prstGeom>
            </p:spPr>
          </p:pic>
          <p:pic>
            <p:nvPicPr>
              <p:cNvPr id="26" name="Picture 25">
                <a:extLst>
                  <a:ext uri="{FF2B5EF4-FFF2-40B4-BE49-F238E27FC236}">
                    <a16:creationId xmlns:a16="http://schemas.microsoft.com/office/drawing/2014/main" id="{89F03D6A-F657-3FEE-736A-EFA97C7A68F1}"/>
                  </a:ext>
                </a:extLst>
              </p:cNvPr>
              <p:cNvPicPr>
                <a:picLocks noChangeAspect="1"/>
              </p:cNvPicPr>
              <p:nvPr/>
            </p:nvPicPr>
            <p:blipFill>
              <a:blip r:embed="rId12"/>
              <a:stretch>
                <a:fillRect/>
              </a:stretch>
            </p:blipFill>
            <p:spPr>
              <a:xfrm>
                <a:off x="5121617" y="5129404"/>
                <a:ext cx="353599" cy="951058"/>
              </a:xfrm>
              <a:prstGeom prst="rect">
                <a:avLst/>
              </a:prstGeom>
            </p:spPr>
          </p:pic>
          <p:pic>
            <p:nvPicPr>
              <p:cNvPr id="27" name="Picture 26">
                <a:extLst>
                  <a:ext uri="{FF2B5EF4-FFF2-40B4-BE49-F238E27FC236}">
                    <a16:creationId xmlns:a16="http://schemas.microsoft.com/office/drawing/2014/main" id="{FF46E860-9539-16BD-6688-89D7502CE967}"/>
                  </a:ext>
                </a:extLst>
              </p:cNvPr>
              <p:cNvPicPr>
                <a:picLocks noChangeAspect="1"/>
              </p:cNvPicPr>
              <p:nvPr/>
            </p:nvPicPr>
            <p:blipFill>
              <a:blip r:embed="rId13"/>
              <a:stretch>
                <a:fillRect/>
              </a:stretch>
            </p:blipFill>
            <p:spPr>
              <a:xfrm>
                <a:off x="5518805" y="4854498"/>
                <a:ext cx="304826" cy="1213209"/>
              </a:xfrm>
              <a:prstGeom prst="rect">
                <a:avLst/>
              </a:prstGeom>
            </p:spPr>
          </p:pic>
          <p:pic>
            <p:nvPicPr>
              <p:cNvPr id="28" name="Picture 27">
                <a:extLst>
                  <a:ext uri="{FF2B5EF4-FFF2-40B4-BE49-F238E27FC236}">
                    <a16:creationId xmlns:a16="http://schemas.microsoft.com/office/drawing/2014/main" id="{572D9B41-AED9-3404-B822-D1B2340BA7FA}"/>
                  </a:ext>
                </a:extLst>
              </p:cNvPr>
              <p:cNvPicPr>
                <a:picLocks noChangeAspect="1"/>
              </p:cNvPicPr>
              <p:nvPr/>
            </p:nvPicPr>
            <p:blipFill>
              <a:blip r:embed="rId14"/>
              <a:stretch>
                <a:fillRect/>
              </a:stretch>
            </p:blipFill>
            <p:spPr>
              <a:xfrm>
                <a:off x="5846042" y="5327474"/>
                <a:ext cx="249958" cy="731583"/>
              </a:xfrm>
              <a:prstGeom prst="rect">
                <a:avLst/>
              </a:prstGeom>
            </p:spPr>
          </p:pic>
          <p:pic>
            <p:nvPicPr>
              <p:cNvPr id="29" name="Picture 28">
                <a:extLst>
                  <a:ext uri="{FF2B5EF4-FFF2-40B4-BE49-F238E27FC236}">
                    <a16:creationId xmlns:a16="http://schemas.microsoft.com/office/drawing/2014/main" id="{79504059-4D06-B421-4A76-2D695FCA61EC}"/>
                  </a:ext>
                </a:extLst>
              </p:cNvPr>
              <p:cNvPicPr>
                <a:picLocks noChangeAspect="1"/>
              </p:cNvPicPr>
              <p:nvPr/>
            </p:nvPicPr>
            <p:blipFill>
              <a:blip r:embed="rId15"/>
              <a:stretch>
                <a:fillRect/>
              </a:stretch>
            </p:blipFill>
            <p:spPr>
              <a:xfrm>
                <a:off x="6187683" y="5580546"/>
                <a:ext cx="1511939" cy="493819"/>
              </a:xfrm>
              <a:prstGeom prst="rect">
                <a:avLst/>
              </a:prstGeom>
            </p:spPr>
          </p:pic>
          <p:pic>
            <p:nvPicPr>
              <p:cNvPr id="30" name="Picture 29">
                <a:extLst>
                  <a:ext uri="{FF2B5EF4-FFF2-40B4-BE49-F238E27FC236}">
                    <a16:creationId xmlns:a16="http://schemas.microsoft.com/office/drawing/2014/main" id="{A2241D26-6787-60BA-82BA-28457EC9AE5A}"/>
                  </a:ext>
                </a:extLst>
              </p:cNvPr>
              <p:cNvPicPr>
                <a:picLocks noChangeAspect="1"/>
              </p:cNvPicPr>
              <p:nvPr/>
            </p:nvPicPr>
            <p:blipFill>
              <a:blip r:embed="rId16"/>
              <a:stretch>
                <a:fillRect/>
              </a:stretch>
            </p:blipFill>
            <p:spPr>
              <a:xfrm>
                <a:off x="7712197" y="4629488"/>
                <a:ext cx="1097375" cy="1444877"/>
              </a:xfrm>
              <a:prstGeom prst="rect">
                <a:avLst/>
              </a:prstGeom>
            </p:spPr>
          </p:pic>
          <p:pic>
            <p:nvPicPr>
              <p:cNvPr id="31" name="Picture 30">
                <a:extLst>
                  <a:ext uri="{FF2B5EF4-FFF2-40B4-BE49-F238E27FC236}">
                    <a16:creationId xmlns:a16="http://schemas.microsoft.com/office/drawing/2014/main" id="{82FCFFE5-FDE2-3EAB-3629-D78F108E93E4}"/>
                  </a:ext>
                </a:extLst>
              </p:cNvPr>
              <p:cNvPicPr>
                <a:picLocks noChangeAspect="1"/>
              </p:cNvPicPr>
              <p:nvPr/>
            </p:nvPicPr>
            <p:blipFill>
              <a:blip r:embed="rId17"/>
              <a:stretch>
                <a:fillRect/>
              </a:stretch>
            </p:blipFill>
            <p:spPr>
              <a:xfrm>
                <a:off x="8925381" y="4739225"/>
                <a:ext cx="890093" cy="1335140"/>
              </a:xfrm>
              <a:prstGeom prst="rect">
                <a:avLst/>
              </a:prstGeom>
            </p:spPr>
          </p:pic>
        </p:grpSp>
        <p:grpSp>
          <p:nvGrpSpPr>
            <p:cNvPr id="162" name="Group 161">
              <a:extLst>
                <a:ext uri="{FF2B5EF4-FFF2-40B4-BE49-F238E27FC236}">
                  <a16:creationId xmlns:a16="http://schemas.microsoft.com/office/drawing/2014/main" id="{70426FE2-7D65-1607-E4FD-3E71D07482AC}"/>
                </a:ext>
              </a:extLst>
            </p:cNvPr>
            <p:cNvGrpSpPr/>
            <p:nvPr/>
          </p:nvGrpSpPr>
          <p:grpSpPr>
            <a:xfrm>
              <a:off x="8843214" y="4403445"/>
              <a:ext cx="325108" cy="415219"/>
              <a:chOff x="7219386" y="1815726"/>
              <a:chExt cx="325108" cy="415219"/>
            </a:xfrm>
          </p:grpSpPr>
          <p:sp>
            <p:nvSpPr>
              <p:cNvPr id="110" name="Google Shape;2888;p37">
                <a:extLst>
                  <a:ext uri="{FF2B5EF4-FFF2-40B4-BE49-F238E27FC236}">
                    <a16:creationId xmlns:a16="http://schemas.microsoft.com/office/drawing/2014/main" id="{BE73A1AA-B398-18C3-9B03-D3B4B45D4AA5}"/>
                  </a:ext>
                </a:extLst>
              </p:cNvPr>
              <p:cNvSpPr/>
              <p:nvPr/>
            </p:nvSpPr>
            <p:spPr>
              <a:xfrm>
                <a:off x="7219386" y="1890233"/>
                <a:ext cx="198188" cy="340712"/>
              </a:xfrm>
              <a:custGeom>
                <a:avLst/>
                <a:gdLst/>
                <a:ahLst/>
                <a:cxnLst/>
                <a:rect l="l" t="t" r="r" b="b"/>
                <a:pathLst>
                  <a:path w="198188" h="340712" extrusionOk="0">
                    <a:moveTo>
                      <a:pt x="99087" y="-118"/>
                    </a:moveTo>
                    <a:lnTo>
                      <a:pt x="8633" y="201050"/>
                    </a:lnTo>
                    <a:cubicBezTo>
                      <a:pt x="-13706" y="251009"/>
                      <a:pt x="8698" y="309608"/>
                      <a:pt x="58644" y="331946"/>
                    </a:cubicBezTo>
                    <a:cubicBezTo>
                      <a:pt x="108603" y="354272"/>
                      <a:pt x="167202" y="331881"/>
                      <a:pt x="189540" y="281922"/>
                    </a:cubicBezTo>
                    <a:cubicBezTo>
                      <a:pt x="201043" y="256198"/>
                      <a:pt x="201043" y="226774"/>
                      <a:pt x="189540" y="201050"/>
                    </a:cubicBezTo>
                    <a:close/>
                    <a:moveTo>
                      <a:pt x="78173" y="305098"/>
                    </a:moveTo>
                    <a:cubicBezTo>
                      <a:pt x="64121" y="305595"/>
                      <a:pt x="50487" y="300248"/>
                      <a:pt x="40527" y="290327"/>
                    </a:cubicBezTo>
                    <a:cubicBezTo>
                      <a:pt x="28371" y="275923"/>
                      <a:pt x="21704" y="257675"/>
                      <a:pt x="21704" y="238826"/>
                    </a:cubicBezTo>
                    <a:cubicBezTo>
                      <a:pt x="21704" y="234643"/>
                      <a:pt x="25103" y="231245"/>
                      <a:pt x="29286" y="231245"/>
                    </a:cubicBezTo>
                    <a:lnTo>
                      <a:pt x="29286" y="231245"/>
                    </a:lnTo>
                    <a:cubicBezTo>
                      <a:pt x="33469" y="231388"/>
                      <a:pt x="36802" y="234774"/>
                      <a:pt x="36867" y="238957"/>
                    </a:cubicBezTo>
                    <a:cubicBezTo>
                      <a:pt x="36959" y="253753"/>
                      <a:pt x="42070" y="268093"/>
                      <a:pt x="51376" y="279609"/>
                    </a:cubicBezTo>
                    <a:cubicBezTo>
                      <a:pt x="58330" y="286432"/>
                      <a:pt x="67781" y="290118"/>
                      <a:pt x="77519" y="289804"/>
                    </a:cubicBezTo>
                    <a:cubicBezTo>
                      <a:pt x="81741" y="289255"/>
                      <a:pt x="85610" y="292223"/>
                      <a:pt x="86172" y="296445"/>
                    </a:cubicBezTo>
                    <a:cubicBezTo>
                      <a:pt x="86721" y="300667"/>
                      <a:pt x="83741" y="304549"/>
                      <a:pt x="79519" y="305098"/>
                    </a:cubicBezTo>
                    <a:cubicBezTo>
                      <a:pt x="78852" y="305189"/>
                      <a:pt x="78186" y="305189"/>
                      <a:pt x="77519" y="305098"/>
                    </a:cubicBezTo>
                    <a:close/>
                  </a:path>
                </a:pathLst>
              </a:custGeom>
              <a:solidFill>
                <a:srgbClr val="00B0F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sp>
            <p:nvSpPr>
              <p:cNvPr id="111" name="Google Shape;2889;p37">
                <a:extLst>
                  <a:ext uri="{FF2B5EF4-FFF2-40B4-BE49-F238E27FC236}">
                    <a16:creationId xmlns:a16="http://schemas.microsoft.com/office/drawing/2014/main" id="{8780187C-64B5-4EBB-701B-5315CE186A55}"/>
                  </a:ext>
                </a:extLst>
              </p:cNvPr>
              <p:cNvSpPr/>
              <p:nvPr/>
            </p:nvSpPr>
            <p:spPr>
              <a:xfrm>
                <a:off x="7417687" y="1815726"/>
                <a:ext cx="126807" cy="217870"/>
              </a:xfrm>
              <a:custGeom>
                <a:avLst/>
                <a:gdLst/>
                <a:ahLst/>
                <a:cxnLst/>
                <a:rect l="l" t="t" r="r" b="b"/>
                <a:pathLst>
                  <a:path w="126807" h="217870" extrusionOk="0">
                    <a:moveTo>
                      <a:pt x="121169" y="128242"/>
                    </a:moveTo>
                    <a:lnTo>
                      <a:pt x="63394" y="-118"/>
                    </a:lnTo>
                    <a:lnTo>
                      <a:pt x="5618" y="128242"/>
                    </a:lnTo>
                    <a:cubicBezTo>
                      <a:pt x="-8799" y="160150"/>
                      <a:pt x="5383" y="197704"/>
                      <a:pt x="37290" y="212121"/>
                    </a:cubicBezTo>
                    <a:cubicBezTo>
                      <a:pt x="69210" y="226526"/>
                      <a:pt x="106751" y="212343"/>
                      <a:pt x="121169" y="180436"/>
                    </a:cubicBezTo>
                    <a:cubicBezTo>
                      <a:pt x="128659" y="163849"/>
                      <a:pt x="128659" y="144830"/>
                      <a:pt x="121169" y="128242"/>
                    </a:cubicBezTo>
                    <a:close/>
                    <a:moveTo>
                      <a:pt x="50061" y="194645"/>
                    </a:moveTo>
                    <a:cubicBezTo>
                      <a:pt x="41081" y="194985"/>
                      <a:pt x="32362" y="191586"/>
                      <a:pt x="26010" y="185233"/>
                    </a:cubicBezTo>
                    <a:cubicBezTo>
                      <a:pt x="18219" y="176084"/>
                      <a:pt x="13958" y="164450"/>
                      <a:pt x="13984" y="152424"/>
                    </a:cubicBezTo>
                    <a:cubicBezTo>
                      <a:pt x="13984" y="149758"/>
                      <a:pt x="16154" y="147588"/>
                      <a:pt x="18821" y="147588"/>
                    </a:cubicBezTo>
                    <a:lnTo>
                      <a:pt x="18821" y="147588"/>
                    </a:lnTo>
                    <a:cubicBezTo>
                      <a:pt x="21487" y="147588"/>
                      <a:pt x="23657" y="149758"/>
                      <a:pt x="23657" y="152424"/>
                    </a:cubicBezTo>
                    <a:cubicBezTo>
                      <a:pt x="23657" y="152464"/>
                      <a:pt x="23657" y="152516"/>
                      <a:pt x="23657" y="152555"/>
                    </a:cubicBezTo>
                    <a:cubicBezTo>
                      <a:pt x="23644" y="162084"/>
                      <a:pt x="26925" y="171312"/>
                      <a:pt x="32938" y="178698"/>
                    </a:cubicBezTo>
                    <a:cubicBezTo>
                      <a:pt x="37460" y="183116"/>
                      <a:pt x="43617" y="185429"/>
                      <a:pt x="49930" y="185103"/>
                    </a:cubicBezTo>
                    <a:cubicBezTo>
                      <a:pt x="52597" y="185103"/>
                      <a:pt x="54767" y="187273"/>
                      <a:pt x="54767" y="189939"/>
                    </a:cubicBezTo>
                    <a:cubicBezTo>
                      <a:pt x="54767" y="189978"/>
                      <a:pt x="54767" y="190031"/>
                      <a:pt x="54767" y="190070"/>
                    </a:cubicBezTo>
                    <a:cubicBezTo>
                      <a:pt x="54701" y="192619"/>
                      <a:pt x="52610" y="194645"/>
                      <a:pt x="50061" y="194645"/>
                    </a:cubicBezTo>
                    <a:close/>
                  </a:path>
                </a:pathLst>
              </a:custGeom>
              <a:solidFill>
                <a:srgbClr val="00B0F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grpSp>
        <p:grpSp>
          <p:nvGrpSpPr>
            <p:cNvPr id="161" name="Group 160">
              <a:extLst>
                <a:ext uri="{FF2B5EF4-FFF2-40B4-BE49-F238E27FC236}">
                  <a16:creationId xmlns:a16="http://schemas.microsoft.com/office/drawing/2014/main" id="{CC766901-1B7B-8CE4-7B38-E1C25D137439}"/>
                </a:ext>
              </a:extLst>
            </p:cNvPr>
            <p:cNvGrpSpPr/>
            <p:nvPr/>
          </p:nvGrpSpPr>
          <p:grpSpPr>
            <a:xfrm>
              <a:off x="9887569" y="5739017"/>
              <a:ext cx="387073" cy="373970"/>
              <a:chOff x="6953561" y="4796125"/>
              <a:chExt cx="387073" cy="373970"/>
            </a:xfrm>
            <a:solidFill>
              <a:schemeClr val="accent6"/>
            </a:solidFill>
          </p:grpSpPr>
          <p:sp>
            <p:nvSpPr>
              <p:cNvPr id="127" name="Google Shape;2905;p37">
                <a:extLst>
                  <a:ext uri="{FF2B5EF4-FFF2-40B4-BE49-F238E27FC236}">
                    <a16:creationId xmlns:a16="http://schemas.microsoft.com/office/drawing/2014/main" id="{29C5E4EC-41AE-0917-8DD2-5C8DD1D7B97E}"/>
                  </a:ext>
                </a:extLst>
              </p:cNvPr>
              <p:cNvSpPr/>
              <p:nvPr/>
            </p:nvSpPr>
            <p:spPr>
              <a:xfrm>
                <a:off x="7141638" y="5037291"/>
                <a:ext cx="192802" cy="132804"/>
              </a:xfrm>
              <a:custGeom>
                <a:avLst/>
                <a:gdLst/>
                <a:ahLst/>
                <a:cxnLst/>
                <a:rect l="l" t="t" r="r" b="b"/>
                <a:pathLst>
                  <a:path w="192802" h="132804" extrusionOk="0">
                    <a:moveTo>
                      <a:pt x="192782" y="5502"/>
                    </a:moveTo>
                    <a:cubicBezTo>
                      <a:pt x="192782" y="5502"/>
                      <a:pt x="184677" y="28116"/>
                      <a:pt x="126248" y="26678"/>
                    </a:cubicBezTo>
                    <a:lnTo>
                      <a:pt x="50173" y="26678"/>
                    </a:lnTo>
                    <a:lnTo>
                      <a:pt x="50173" y="-118"/>
                    </a:lnTo>
                    <a:lnTo>
                      <a:pt x="-21" y="66023"/>
                    </a:lnTo>
                    <a:lnTo>
                      <a:pt x="50173" y="132687"/>
                    </a:lnTo>
                    <a:lnTo>
                      <a:pt x="50173" y="112295"/>
                    </a:lnTo>
                    <a:lnTo>
                      <a:pt x="89387" y="112295"/>
                    </a:lnTo>
                    <a:cubicBezTo>
                      <a:pt x="89387" y="112295"/>
                      <a:pt x="134222" y="112295"/>
                      <a:pt x="146378" y="92819"/>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sp>
            <p:nvSpPr>
              <p:cNvPr id="128" name="Google Shape;2906;p37">
                <a:extLst>
                  <a:ext uri="{FF2B5EF4-FFF2-40B4-BE49-F238E27FC236}">
                    <a16:creationId xmlns:a16="http://schemas.microsoft.com/office/drawing/2014/main" id="{16E3777F-14C5-282E-4C19-F87069B99AEB}"/>
                  </a:ext>
                </a:extLst>
              </p:cNvPr>
              <p:cNvSpPr/>
              <p:nvPr/>
            </p:nvSpPr>
            <p:spPr>
              <a:xfrm>
                <a:off x="7234575" y="4946314"/>
                <a:ext cx="106059" cy="109296"/>
              </a:xfrm>
              <a:custGeom>
                <a:avLst/>
                <a:gdLst/>
                <a:ahLst/>
                <a:cxnLst/>
                <a:rect l="l" t="t" r="r" b="b"/>
                <a:pathLst>
                  <a:path w="106059" h="109296" extrusionOk="0">
                    <a:moveTo>
                      <a:pt x="74225" y="-118"/>
                    </a:moveTo>
                    <a:lnTo>
                      <a:pt x="-21" y="43410"/>
                    </a:lnTo>
                    <a:lnTo>
                      <a:pt x="37625" y="108113"/>
                    </a:lnTo>
                    <a:cubicBezTo>
                      <a:pt x="54748" y="110897"/>
                      <a:pt x="72316" y="108191"/>
                      <a:pt x="87819" y="100400"/>
                    </a:cubicBezTo>
                    <a:cubicBezTo>
                      <a:pt x="105557" y="88493"/>
                      <a:pt x="111229" y="64977"/>
                      <a:pt x="100890" y="46285"/>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sp>
            <p:nvSpPr>
              <p:cNvPr id="129" name="Google Shape;2907;p37">
                <a:extLst>
                  <a:ext uri="{FF2B5EF4-FFF2-40B4-BE49-F238E27FC236}">
                    <a16:creationId xmlns:a16="http://schemas.microsoft.com/office/drawing/2014/main" id="{817C26D9-7B74-C9A9-EEF4-621899276F12}"/>
                  </a:ext>
                </a:extLst>
              </p:cNvPr>
              <p:cNvSpPr/>
              <p:nvPr/>
            </p:nvSpPr>
            <p:spPr>
              <a:xfrm>
                <a:off x="6953561" y="4925270"/>
                <a:ext cx="131608" cy="197115"/>
              </a:xfrm>
              <a:custGeom>
                <a:avLst/>
                <a:gdLst/>
                <a:ahLst/>
                <a:cxnLst/>
                <a:rect l="l" t="t" r="r" b="b"/>
                <a:pathLst>
                  <a:path w="131608" h="197115" extrusionOk="0">
                    <a:moveTo>
                      <a:pt x="54597" y="196998"/>
                    </a:moveTo>
                    <a:cubicBezTo>
                      <a:pt x="54597" y="196998"/>
                      <a:pt x="39173" y="178567"/>
                      <a:pt x="70022" y="128896"/>
                    </a:cubicBezTo>
                    <a:lnTo>
                      <a:pt x="108451" y="63539"/>
                    </a:lnTo>
                    <a:lnTo>
                      <a:pt x="131588" y="76611"/>
                    </a:lnTo>
                    <a:lnTo>
                      <a:pt x="99824" y="-118"/>
                    </a:lnTo>
                    <a:lnTo>
                      <a:pt x="17083" y="9293"/>
                    </a:lnTo>
                    <a:lnTo>
                      <a:pt x="34598" y="19620"/>
                    </a:lnTo>
                    <a:lnTo>
                      <a:pt x="14730" y="53605"/>
                    </a:lnTo>
                    <a:cubicBezTo>
                      <a:pt x="14730" y="53605"/>
                      <a:pt x="-7622" y="92819"/>
                      <a:pt x="2704" y="112557"/>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sp>
            <p:nvSpPr>
              <p:cNvPr id="130" name="Google Shape;2908;p37">
                <a:extLst>
                  <a:ext uri="{FF2B5EF4-FFF2-40B4-BE49-F238E27FC236}">
                    <a16:creationId xmlns:a16="http://schemas.microsoft.com/office/drawing/2014/main" id="{1BDD0683-3CA7-C987-1248-674318B66AAE}"/>
                  </a:ext>
                </a:extLst>
              </p:cNvPr>
              <p:cNvSpPr/>
              <p:nvPr/>
            </p:nvSpPr>
            <p:spPr>
              <a:xfrm>
                <a:off x="7010925" y="5063042"/>
                <a:ext cx="93460" cy="86401"/>
              </a:xfrm>
              <a:custGeom>
                <a:avLst/>
                <a:gdLst/>
                <a:ahLst/>
                <a:cxnLst/>
                <a:rect l="l" t="t" r="r" b="b"/>
                <a:pathLst>
                  <a:path w="93460" h="86401" extrusionOk="0">
                    <a:moveTo>
                      <a:pt x="93439" y="85891"/>
                    </a:moveTo>
                    <a:lnTo>
                      <a:pt x="93439" y="-118"/>
                    </a:lnTo>
                    <a:lnTo>
                      <a:pt x="18671" y="-118"/>
                    </a:lnTo>
                    <a:cubicBezTo>
                      <a:pt x="7652" y="13267"/>
                      <a:pt x="1116" y="29776"/>
                      <a:pt x="-21" y="47069"/>
                    </a:cubicBezTo>
                    <a:cubicBezTo>
                      <a:pt x="999" y="68637"/>
                      <a:pt x="18514" y="85760"/>
                      <a:pt x="40108" y="86283"/>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sp>
            <p:nvSpPr>
              <p:cNvPr id="131" name="Google Shape;2909;p37">
                <a:extLst>
                  <a:ext uri="{FF2B5EF4-FFF2-40B4-BE49-F238E27FC236}">
                    <a16:creationId xmlns:a16="http://schemas.microsoft.com/office/drawing/2014/main" id="{483AAAA3-C848-7515-6D6A-E5DCBEAF73DC}"/>
                  </a:ext>
                </a:extLst>
              </p:cNvPr>
              <p:cNvSpPr/>
              <p:nvPr/>
            </p:nvSpPr>
            <p:spPr>
              <a:xfrm>
                <a:off x="7108698" y="4796125"/>
                <a:ext cx="178815" cy="142608"/>
              </a:xfrm>
              <a:custGeom>
                <a:avLst/>
                <a:gdLst/>
                <a:ahLst/>
                <a:cxnLst/>
                <a:rect l="l" t="t" r="r" b="b"/>
                <a:pathLst>
                  <a:path w="178815" h="142608" extrusionOk="0">
                    <a:moveTo>
                      <a:pt x="-21" y="-118"/>
                    </a:moveTo>
                    <a:cubicBezTo>
                      <a:pt x="-21" y="-118"/>
                      <a:pt x="26122" y="-118"/>
                      <a:pt x="49520" y="49030"/>
                    </a:cubicBezTo>
                    <a:lnTo>
                      <a:pt x="84943" y="116348"/>
                    </a:lnTo>
                    <a:lnTo>
                      <a:pt x="61153" y="128765"/>
                    </a:lnTo>
                    <a:lnTo>
                      <a:pt x="142980" y="142490"/>
                    </a:lnTo>
                    <a:lnTo>
                      <a:pt x="178795" y="67199"/>
                    </a:lnTo>
                    <a:lnTo>
                      <a:pt x="160626" y="76611"/>
                    </a:lnTo>
                    <a:lnTo>
                      <a:pt x="142457" y="41710"/>
                    </a:lnTo>
                    <a:cubicBezTo>
                      <a:pt x="142457" y="41710"/>
                      <a:pt x="121281" y="1842"/>
                      <a:pt x="98668" y="-118"/>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sp>
            <p:nvSpPr>
              <p:cNvPr id="132" name="Google Shape;2910;p37">
                <a:extLst>
                  <a:ext uri="{FF2B5EF4-FFF2-40B4-BE49-F238E27FC236}">
                    <a16:creationId xmlns:a16="http://schemas.microsoft.com/office/drawing/2014/main" id="{8EE1A9E3-1A40-F5F2-39C9-D9AF689F7B78}"/>
                  </a:ext>
                </a:extLst>
              </p:cNvPr>
              <p:cNvSpPr/>
              <p:nvPr/>
            </p:nvSpPr>
            <p:spPr>
              <a:xfrm>
                <a:off x="7034976" y="4800437"/>
                <a:ext cx="112282" cy="109277"/>
              </a:xfrm>
              <a:custGeom>
                <a:avLst/>
                <a:gdLst/>
                <a:ahLst/>
                <a:cxnLst/>
                <a:rect l="l" t="t" r="r" b="b"/>
                <a:pathLst>
                  <a:path w="112282" h="109277" extrusionOk="0">
                    <a:moveTo>
                      <a:pt x="-21" y="63149"/>
                    </a:moveTo>
                    <a:lnTo>
                      <a:pt x="73048" y="109160"/>
                    </a:lnTo>
                    <a:lnTo>
                      <a:pt x="112262" y="45894"/>
                    </a:lnTo>
                    <a:cubicBezTo>
                      <a:pt x="106759" y="29411"/>
                      <a:pt x="96184" y="15098"/>
                      <a:pt x="82067" y="4981"/>
                    </a:cubicBezTo>
                    <a:cubicBezTo>
                      <a:pt x="63401" y="-5280"/>
                      <a:pt x="39991" y="380"/>
                      <a:pt x="28083" y="18052"/>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1">
                  <a:solidFill>
                    <a:schemeClr val="dk1"/>
                  </a:solidFill>
                  <a:latin typeface="Lora"/>
                  <a:ea typeface="Lora"/>
                  <a:cs typeface="Lora"/>
                  <a:sym typeface="Lora"/>
                </a:endParaRPr>
              </a:p>
            </p:txBody>
          </p:sp>
        </p:grpSp>
      </p:grpSp>
      <p:sp>
        <p:nvSpPr>
          <p:cNvPr id="97" name="TextBox 96">
            <a:extLst>
              <a:ext uri="{FF2B5EF4-FFF2-40B4-BE49-F238E27FC236}">
                <a16:creationId xmlns:a16="http://schemas.microsoft.com/office/drawing/2014/main" id="{12E86BD2-9495-2B5A-25E1-68C8DA4BCDF8}"/>
              </a:ext>
            </a:extLst>
          </p:cNvPr>
          <p:cNvSpPr txBox="1"/>
          <p:nvPr/>
        </p:nvSpPr>
        <p:spPr>
          <a:xfrm>
            <a:off x="370348" y="1280290"/>
            <a:ext cx="11442506" cy="2554545"/>
          </a:xfrm>
          <a:prstGeom prst="rect">
            <a:avLst/>
          </a:prstGeom>
          <a:noFill/>
          <a:ln>
            <a:noFill/>
          </a:ln>
        </p:spPr>
        <p:txBody>
          <a:bodyPr wrap="square">
            <a:spAutoFit/>
          </a:bodyPr>
          <a:lstStyle/>
          <a:p>
            <a:pPr algn="just"/>
            <a:endParaRPr lang="ru-RU" sz="2000" dirty="0"/>
          </a:p>
          <a:p>
            <a:pPr marL="285750" indent="-285750" algn="just">
              <a:buFont typeface="Wingdings" panose="05000000000000000000" pitchFamily="2" charset="2"/>
              <a:buChar char="ü"/>
            </a:pPr>
            <a:r>
              <a:rPr lang="ru-RU" sz="2000" dirty="0"/>
              <a:t>Ко сте ? / Ко смо ?</a:t>
            </a:r>
          </a:p>
          <a:p>
            <a:pPr marL="285750" indent="-285750" algn="just">
              <a:buFont typeface="Wingdings" panose="05000000000000000000" pitchFamily="2" charset="2"/>
              <a:buChar char="ü"/>
            </a:pPr>
            <a:endParaRPr lang="ru-RU" sz="2000" dirty="0"/>
          </a:p>
          <a:p>
            <a:pPr marL="285750" indent="-285750" algn="just">
              <a:buFont typeface="Wingdings" panose="05000000000000000000" pitchFamily="2" charset="2"/>
              <a:buChar char="ü"/>
            </a:pPr>
            <a:r>
              <a:rPr lang="ru-RU" sz="2000" dirty="0"/>
              <a:t>Коју организацију представљате? </a:t>
            </a:r>
          </a:p>
          <a:p>
            <a:pPr marL="285750" indent="-285750" algn="just">
              <a:buFont typeface="Wingdings" panose="05000000000000000000" pitchFamily="2" charset="2"/>
              <a:buChar char="ü"/>
            </a:pPr>
            <a:endParaRPr lang="ru-RU" sz="2000" dirty="0"/>
          </a:p>
          <a:p>
            <a:pPr marL="285750" indent="-285750" algn="just">
              <a:buFont typeface="Wingdings" panose="05000000000000000000" pitchFamily="2" charset="2"/>
              <a:buChar char="ü"/>
            </a:pPr>
            <a:r>
              <a:rPr lang="ru-RU" sz="2000" dirty="0"/>
              <a:t>Разлог учешћа?</a:t>
            </a:r>
          </a:p>
          <a:p>
            <a:pPr marL="285750" indent="-285750" algn="just">
              <a:buFont typeface="Wingdings" panose="05000000000000000000" pitchFamily="2" charset="2"/>
              <a:buChar char="ü"/>
            </a:pPr>
            <a:endParaRPr lang="ru-RU" sz="2000" dirty="0"/>
          </a:p>
          <a:p>
            <a:pPr marL="285750" indent="-285750" algn="just">
              <a:buFont typeface="Wingdings" panose="05000000000000000000" pitchFamily="2" charset="2"/>
              <a:buChar char="ü"/>
            </a:pPr>
            <a:r>
              <a:rPr lang="ru-RU" sz="2000" dirty="0"/>
              <a:t>Још нешто занимљиво о организацији.....</a:t>
            </a:r>
          </a:p>
        </p:txBody>
      </p:sp>
    </p:spTree>
    <p:extLst>
      <p:ext uri="{BB962C8B-B14F-4D97-AF65-F5344CB8AC3E}">
        <p14:creationId xmlns:p14="http://schemas.microsoft.com/office/powerpoint/2010/main" val="4267370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D90EC-A991-5B88-16AF-900C2F640B7E}"/>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1FF6AD4-71DE-F85E-4E87-1A905F5AAF90}"/>
              </a:ext>
            </a:extLst>
          </p:cNvPr>
          <p:cNvGraphicFramePr>
            <a:graphicFrameLocks noGrp="1"/>
          </p:cNvGraphicFramePr>
          <p:nvPr>
            <p:extLst>
              <p:ext uri="{D42A27DB-BD31-4B8C-83A1-F6EECF244321}">
                <p14:modId xmlns:p14="http://schemas.microsoft.com/office/powerpoint/2010/main" val="2525642683"/>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Могућности које пројект "Зелени Пут" пружа МСП-а из Србије и Северне Македоније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aphicFrame>
        <p:nvGraphicFramePr>
          <p:cNvPr id="2" name="Table 1">
            <a:extLst>
              <a:ext uri="{FF2B5EF4-FFF2-40B4-BE49-F238E27FC236}">
                <a16:creationId xmlns:a16="http://schemas.microsoft.com/office/drawing/2014/main" id="{34C06188-7821-FAF7-02AB-A4BE8761059C}"/>
              </a:ext>
            </a:extLst>
          </p:cNvPr>
          <p:cNvGraphicFramePr>
            <a:graphicFrameLocks noGrp="1"/>
          </p:cNvGraphicFramePr>
          <p:nvPr/>
        </p:nvGraphicFramePr>
        <p:xfrm>
          <a:off x="183526" y="933142"/>
          <a:ext cx="11824947" cy="5359400"/>
        </p:xfrm>
        <a:graphic>
          <a:graphicData uri="http://schemas.openxmlformats.org/drawingml/2006/table">
            <a:tbl>
              <a:tblPr firstRow="1" firstCol="1" bandRow="1"/>
              <a:tblGrid>
                <a:gridCol w="5692828">
                  <a:extLst>
                    <a:ext uri="{9D8B030D-6E8A-4147-A177-3AD203B41FA5}">
                      <a16:colId xmlns:a16="http://schemas.microsoft.com/office/drawing/2014/main" val="3918105287"/>
                    </a:ext>
                  </a:extLst>
                </a:gridCol>
                <a:gridCol w="438094">
                  <a:extLst>
                    <a:ext uri="{9D8B030D-6E8A-4147-A177-3AD203B41FA5}">
                      <a16:colId xmlns:a16="http://schemas.microsoft.com/office/drawing/2014/main" val="1976952581"/>
                    </a:ext>
                  </a:extLst>
                </a:gridCol>
                <a:gridCol w="5694025">
                  <a:extLst>
                    <a:ext uri="{9D8B030D-6E8A-4147-A177-3AD203B41FA5}">
                      <a16:colId xmlns:a16="http://schemas.microsoft.com/office/drawing/2014/main" val="3859245365"/>
                    </a:ext>
                  </a:extLst>
                </a:gridCol>
              </a:tblGrid>
              <a:tr h="0">
                <a:tc>
                  <a:txBody>
                    <a:bodyPr/>
                    <a:lstStyle/>
                    <a:p>
                      <a:pPr algn="ct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Изградња капацитета МСП-а за озелењавање пословања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2700" cap="flat" cmpd="sng" algn="ctr">
                      <a:solidFill>
                        <a:srgbClr val="009900"/>
                      </a:solidFill>
                      <a:prstDash val="solid"/>
                      <a:round/>
                      <a:headEnd type="none" w="med" len="med"/>
                      <a:tailEnd type="none" w="med" len="med"/>
                    </a:lnB>
                    <a:noFill/>
                  </a:tcPr>
                </a:tc>
                <a:tc>
                  <a:txBody>
                    <a:bodyPr/>
                    <a:lstStyle/>
                    <a:p>
                      <a:pPr algn="ct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tc>
                  <a:txBody>
                    <a:bodyPr/>
                    <a:lstStyle/>
                    <a:p>
                      <a:pPr algn="ct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Ресурси за МСП-а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val="4288407691"/>
                  </a:ext>
                </a:extLst>
              </a:tr>
              <a:tr h="0">
                <a:tc>
                  <a:txBody>
                    <a:bodyPr/>
                    <a:lstStyle/>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Тродневна обука за укупно 60 МСП-а (30 из Србије и 30 из Северне Македоније).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Менторска подршка за 60 МСП-а (30 из Србије и 30 из Северне Македоније).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Техничка подршка у припреми 60 Бизнис Планова или Стратегија за озелењавање пословања МСП-а (30 из Србије и 30 из Северне Македоније).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Информисање о могућностима зеленог финансирања и регулаторном оквиру</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just"/>
                      <a:r>
                        <a:rPr lang="sr-Cyrl-RS" sz="2000"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a:noFill/>
                    </a:lnT>
                    <a:lnB>
                      <a:noFill/>
                    </a:lnB>
                    <a:noFill/>
                  </a:tcPr>
                </a:tc>
                <a:tc>
                  <a:txBody>
                    <a:bodyPr/>
                    <a:lstStyle/>
                    <a:p>
                      <a:pPr marL="342900" lvl="0" indent="-342900" algn="just">
                        <a:spcBef>
                          <a:spcPts val="200"/>
                        </a:spcBef>
                        <a:spcAft>
                          <a:spcPts val="200"/>
                        </a:spcAf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Озелењавање пословања - платформа за е-учење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Bef>
                          <a:spcPts val="200"/>
                        </a:spcBef>
                        <a:spcAft>
                          <a:spcPts val="200"/>
                        </a:spcAf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Практични водич за озелењавање пословања.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Bef>
                          <a:spcPts val="200"/>
                        </a:spcBef>
                        <a:spcAft>
                          <a:spcPts val="200"/>
                        </a:spcAf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Е-брошура: Зелена Европа -примери добре праксе озелењавања пословања.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Bef>
                          <a:spcPts val="200"/>
                        </a:spcBef>
                        <a:spcAft>
                          <a:spcPts val="200"/>
                        </a:spcAf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Алат за самопроцену степена озелењавање пословања.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5 Модула обуке за озелењавање пословања: 1) Рециклажа и смањење отпада; 2) Очување енергије и воде; 3) Спречавање загађења;4) Зелена дистрибуција (паковање и одрживи транспорт) и 5) Зелене набавке и зелени финансијски инструменти.)</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Озелењавање пословања база знања и алата за учење.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val="3827193792"/>
                  </a:ext>
                </a:extLst>
              </a:tr>
            </a:tbl>
          </a:graphicData>
        </a:graphic>
      </p:graphicFrame>
    </p:spTree>
    <p:extLst>
      <p:ext uri="{BB962C8B-B14F-4D97-AF65-F5344CB8AC3E}">
        <p14:creationId xmlns:p14="http://schemas.microsoft.com/office/powerpoint/2010/main" val="47042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AE2F5-53EF-0CA7-3A8C-37F78F32EFF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C3281A-1CC9-695A-2AFD-5B1A919108D5}"/>
              </a:ext>
            </a:extLst>
          </p:cNvPr>
          <p:cNvGraphicFramePr>
            <a:graphicFrameLocks noGrp="1"/>
          </p:cNvGraphicFramePr>
          <p:nvPr>
            <p:extLst>
              <p:ext uri="{D42A27DB-BD31-4B8C-83A1-F6EECF244321}">
                <p14:modId xmlns:p14="http://schemas.microsoft.com/office/powerpoint/2010/main" val="1852584042"/>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Очекивања полазника од обуке и пред тест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166" name="TextBox 165">
            <a:extLst>
              <a:ext uri="{FF2B5EF4-FFF2-40B4-BE49-F238E27FC236}">
                <a16:creationId xmlns:a16="http://schemas.microsoft.com/office/drawing/2014/main" id="{36AB6B35-31BD-2741-C670-0C5676822C36}"/>
              </a:ext>
            </a:extLst>
          </p:cNvPr>
          <p:cNvSpPr txBox="1"/>
          <p:nvPr/>
        </p:nvSpPr>
        <p:spPr>
          <a:xfrm>
            <a:off x="6891728" y="1075248"/>
            <a:ext cx="5065810" cy="400110"/>
          </a:xfrm>
          <a:prstGeom prst="rect">
            <a:avLst/>
          </a:prstGeom>
          <a:noFill/>
          <a:ln>
            <a:noFill/>
          </a:ln>
        </p:spPr>
        <p:txBody>
          <a:bodyPr wrap="square">
            <a:spAutoFit/>
          </a:bodyPr>
          <a:lstStyle/>
          <a:p>
            <a:pPr algn="ctr"/>
            <a:r>
              <a:rPr lang="ru-RU" sz="2000" b="1" dirty="0">
                <a:solidFill>
                  <a:srgbClr val="0070C0"/>
                </a:solidFill>
              </a:rPr>
              <a:t>Пред тест</a:t>
            </a:r>
          </a:p>
        </p:txBody>
      </p:sp>
      <p:sp>
        <p:nvSpPr>
          <p:cNvPr id="168" name="TextBox 167">
            <a:extLst>
              <a:ext uri="{FF2B5EF4-FFF2-40B4-BE49-F238E27FC236}">
                <a16:creationId xmlns:a16="http://schemas.microsoft.com/office/drawing/2014/main" id="{882D88D7-3F8B-E0D4-D62F-5BD551DA93F2}"/>
              </a:ext>
            </a:extLst>
          </p:cNvPr>
          <p:cNvSpPr txBox="1"/>
          <p:nvPr/>
        </p:nvSpPr>
        <p:spPr>
          <a:xfrm>
            <a:off x="494935" y="1075248"/>
            <a:ext cx="5065810" cy="2554545"/>
          </a:xfrm>
          <a:prstGeom prst="rect">
            <a:avLst/>
          </a:prstGeom>
          <a:noFill/>
          <a:ln>
            <a:noFill/>
          </a:ln>
        </p:spPr>
        <p:txBody>
          <a:bodyPr wrap="square">
            <a:spAutoFit/>
          </a:bodyPr>
          <a:lstStyle/>
          <a:p>
            <a:pPr algn="ctr"/>
            <a:r>
              <a:rPr lang="ru-RU" sz="2000" b="1" dirty="0">
                <a:solidFill>
                  <a:srgbClr val="0070C0"/>
                </a:solidFill>
              </a:rPr>
              <a:t>Очекивања полазника од обуке</a:t>
            </a:r>
          </a:p>
          <a:p>
            <a:pPr algn="ctr"/>
            <a:endParaRPr lang="sr-Cyrl-RS" sz="2000" dirty="0"/>
          </a:p>
          <a:p>
            <a:pPr algn="ctr"/>
            <a:r>
              <a:rPr lang="sr-Cyrl-RS" sz="2000" dirty="0"/>
              <a:t>Упитник о очекивањима</a:t>
            </a:r>
          </a:p>
          <a:p>
            <a:pPr algn="ctr"/>
            <a:endParaRPr lang="sr-Cyrl-RS" sz="2000" dirty="0"/>
          </a:p>
          <a:p>
            <a:pPr algn="ctr"/>
            <a:r>
              <a:rPr lang="ru-RU" sz="2000" dirty="0"/>
              <a:t>Шта очекујете програма обуке озелењавања пословања?</a:t>
            </a:r>
          </a:p>
          <a:p>
            <a:pPr algn="ctr"/>
            <a:endParaRPr lang="ru-RU" sz="2000" dirty="0"/>
          </a:p>
          <a:p>
            <a:pPr algn="ctr"/>
            <a:endParaRPr lang="sr-Cyrl-RS" sz="2000" dirty="0"/>
          </a:p>
        </p:txBody>
      </p:sp>
      <p:sp>
        <p:nvSpPr>
          <p:cNvPr id="169" name="TextBox 168">
            <a:extLst>
              <a:ext uri="{FF2B5EF4-FFF2-40B4-BE49-F238E27FC236}">
                <a16:creationId xmlns:a16="http://schemas.microsoft.com/office/drawing/2014/main" id="{7F5F6FAE-EE6A-C716-3799-2FA40302D160}"/>
              </a:ext>
            </a:extLst>
          </p:cNvPr>
          <p:cNvSpPr txBox="1"/>
          <p:nvPr/>
        </p:nvSpPr>
        <p:spPr>
          <a:xfrm>
            <a:off x="6891728" y="1968593"/>
            <a:ext cx="5065810" cy="3785652"/>
          </a:xfrm>
          <a:prstGeom prst="rect">
            <a:avLst/>
          </a:prstGeom>
          <a:noFill/>
          <a:ln>
            <a:noFill/>
          </a:ln>
        </p:spPr>
        <p:txBody>
          <a:bodyPr wrap="square">
            <a:spAutoFit/>
          </a:bodyPr>
          <a:lstStyle/>
          <a:p>
            <a:pPr algn="just"/>
            <a:r>
              <a:rPr lang="ru-RU" sz="2000" dirty="0"/>
              <a:t>Молимо Вас да одговорите на питања у вези тема обуке из озелењавање пословања и то: </a:t>
            </a:r>
          </a:p>
          <a:p>
            <a:pPr algn="just"/>
            <a:endParaRPr lang="ru-RU" sz="2000" dirty="0"/>
          </a:p>
          <a:p>
            <a:pPr marL="342900" indent="-342900" algn="just">
              <a:buFont typeface="+mj-lt"/>
              <a:buAutoNum type="arabicPeriod"/>
            </a:pPr>
            <a:r>
              <a:rPr lang="ru-RU" sz="2000" dirty="0"/>
              <a:t>Како оцењујете своје знање/вештине о појединим темама озелењавања пословања пре ове обуке?</a:t>
            </a:r>
          </a:p>
          <a:p>
            <a:pPr marL="342900" indent="-342900" algn="just">
              <a:buFont typeface="+mj-lt"/>
              <a:buAutoNum type="arabicPeriod"/>
            </a:pPr>
            <a:r>
              <a:rPr lang="ru-RU" sz="2000" dirty="0"/>
              <a:t>Колико мислите да ћете унапредити своје стручно знање након завршене обуке?</a:t>
            </a:r>
          </a:p>
          <a:p>
            <a:pPr algn="just"/>
            <a:endParaRPr lang="ru-RU" sz="2000" dirty="0"/>
          </a:p>
          <a:p>
            <a:pPr algn="just"/>
            <a:r>
              <a:rPr lang="ru-RU" sz="2000" dirty="0"/>
              <a:t>Након завршене обуке, од Вас ће се тражити да одговорите на сличан упитник. </a:t>
            </a:r>
          </a:p>
        </p:txBody>
      </p:sp>
      <p:sp>
        <p:nvSpPr>
          <p:cNvPr id="176" name="TextBox 175">
            <a:extLst>
              <a:ext uri="{FF2B5EF4-FFF2-40B4-BE49-F238E27FC236}">
                <a16:creationId xmlns:a16="http://schemas.microsoft.com/office/drawing/2014/main" id="{01954BEA-AD1D-072B-E6EB-04101E2C0D83}"/>
              </a:ext>
            </a:extLst>
          </p:cNvPr>
          <p:cNvSpPr txBox="1"/>
          <p:nvPr/>
        </p:nvSpPr>
        <p:spPr>
          <a:xfrm>
            <a:off x="5863214" y="6190762"/>
            <a:ext cx="6094324" cy="369332"/>
          </a:xfrm>
          <a:prstGeom prst="rect">
            <a:avLst/>
          </a:prstGeom>
          <a:noFill/>
        </p:spPr>
        <p:txBody>
          <a:bodyPr wrap="square">
            <a:spAutoFit/>
          </a:bodyPr>
          <a:lstStyle/>
          <a:p>
            <a:pPr algn="r"/>
            <a:r>
              <a:rPr lang="ru-RU" dirty="0"/>
              <a:t>Упитник и пред тест су анонимни. </a:t>
            </a:r>
            <a:endParaRPr lang="sr-Cyrl-RS" dirty="0"/>
          </a:p>
        </p:txBody>
      </p:sp>
      <p:grpSp>
        <p:nvGrpSpPr>
          <p:cNvPr id="185" name="Group 184">
            <a:extLst>
              <a:ext uri="{FF2B5EF4-FFF2-40B4-BE49-F238E27FC236}">
                <a16:creationId xmlns:a16="http://schemas.microsoft.com/office/drawing/2014/main" id="{7D8608C5-AE31-47D3-D673-2D9473A5CD95}"/>
              </a:ext>
            </a:extLst>
          </p:cNvPr>
          <p:cNvGrpSpPr>
            <a:grpSpLocks noChangeAspect="1"/>
          </p:cNvGrpSpPr>
          <p:nvPr/>
        </p:nvGrpSpPr>
        <p:grpSpPr>
          <a:xfrm>
            <a:off x="1107830" y="3629793"/>
            <a:ext cx="3606865" cy="1371600"/>
            <a:chOff x="2280699" y="2772462"/>
            <a:chExt cx="2404575" cy="914400"/>
          </a:xfrm>
        </p:grpSpPr>
        <p:pic>
          <p:nvPicPr>
            <p:cNvPr id="186" name="Graphic 185" descr="Speedometer Low with solid fill">
              <a:extLst>
                <a:ext uri="{FF2B5EF4-FFF2-40B4-BE49-F238E27FC236}">
                  <a16:creationId xmlns:a16="http://schemas.microsoft.com/office/drawing/2014/main" id="{11EF7A44-1961-57F9-BF82-2B7CE69CA2A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280699" y="2772462"/>
              <a:ext cx="914400" cy="914400"/>
            </a:xfrm>
            <a:prstGeom prst="rect">
              <a:avLst/>
            </a:prstGeom>
          </p:spPr>
        </p:pic>
        <p:pic>
          <p:nvPicPr>
            <p:cNvPr id="187" name="Graphic 186" descr="Speedometer Middle with solid fill">
              <a:extLst>
                <a:ext uri="{FF2B5EF4-FFF2-40B4-BE49-F238E27FC236}">
                  <a16:creationId xmlns:a16="http://schemas.microsoft.com/office/drawing/2014/main" id="{215606BF-54B0-20EC-4CD1-418FE62C112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770874" y="2772462"/>
              <a:ext cx="914400" cy="914400"/>
            </a:xfrm>
            <a:prstGeom prst="rect">
              <a:avLst/>
            </a:prstGeom>
          </p:spPr>
        </p:pic>
      </p:grpSp>
    </p:spTree>
    <p:extLst>
      <p:ext uri="{BB962C8B-B14F-4D97-AF65-F5344CB8AC3E}">
        <p14:creationId xmlns:p14="http://schemas.microsoft.com/office/powerpoint/2010/main" val="2917122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F5C9F-0556-FCF9-FA97-7EFD75FB117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B879706-824A-ED14-2387-852C18690FB3}"/>
              </a:ext>
            </a:extLst>
          </p:cNvPr>
          <p:cNvGraphicFramePr>
            <a:graphicFrameLocks noGrp="1"/>
          </p:cNvGraphicFramePr>
          <p:nvPr>
            <p:extLst>
              <p:ext uri="{D42A27DB-BD31-4B8C-83A1-F6EECF244321}">
                <p14:modId xmlns:p14="http://schemas.microsoft.com/office/powerpoint/2010/main" val="3772603938"/>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Озелењавање пословања - обука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7" name="TextBox 6">
            <a:extLst>
              <a:ext uri="{FF2B5EF4-FFF2-40B4-BE49-F238E27FC236}">
                <a16:creationId xmlns:a16="http://schemas.microsoft.com/office/drawing/2014/main" id="{6CF0FC25-0ABB-BA02-45FD-151163BEC9F5}"/>
              </a:ext>
            </a:extLst>
          </p:cNvPr>
          <p:cNvSpPr txBox="1"/>
          <p:nvPr/>
        </p:nvSpPr>
        <p:spPr>
          <a:xfrm>
            <a:off x="332713" y="745271"/>
            <a:ext cx="11623376" cy="1631216"/>
          </a:xfrm>
          <a:prstGeom prst="rect">
            <a:avLst/>
          </a:prstGeom>
          <a:noFill/>
        </p:spPr>
        <p:txBody>
          <a:bodyPr wrap="square">
            <a:spAutoFit/>
          </a:bodyPr>
          <a:lstStyle/>
          <a:p>
            <a:pPr algn="just"/>
            <a:r>
              <a:rPr lang="ru-RU" sz="2000" b="1" dirty="0"/>
              <a:t>Циљ обуке</a:t>
            </a:r>
            <a:r>
              <a:rPr lang="ru-RU" sz="2000" dirty="0"/>
              <a:t>: стицање практичних знања и вештина за озелењавање пословања микро, малих и средњих предузећа као и предузетничких и занатских радњи. </a:t>
            </a:r>
          </a:p>
          <a:p>
            <a:pPr algn="just"/>
            <a:endParaRPr lang="en-US" sz="2000" b="1" dirty="0"/>
          </a:p>
          <a:p>
            <a:pPr algn="just"/>
            <a:r>
              <a:rPr lang="ru-RU" sz="2000" b="1" dirty="0"/>
              <a:t>План обуке: </a:t>
            </a:r>
          </a:p>
          <a:p>
            <a:pPr algn="r"/>
            <a:r>
              <a:rPr lang="ru-RU" sz="2000" b="1" dirty="0"/>
              <a:t>Правила:</a:t>
            </a:r>
          </a:p>
        </p:txBody>
      </p:sp>
      <p:pic>
        <p:nvPicPr>
          <p:cNvPr id="10" name="Graphic 9" descr="Alarm clock outline">
            <a:extLst>
              <a:ext uri="{FF2B5EF4-FFF2-40B4-BE49-F238E27FC236}">
                <a16:creationId xmlns:a16="http://schemas.microsoft.com/office/drawing/2014/main" id="{CA2A92E9-305E-EC47-B215-FD17E50ABD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85962" y="5198329"/>
            <a:ext cx="914400" cy="914400"/>
          </a:xfrm>
          <a:prstGeom prst="rect">
            <a:avLst/>
          </a:prstGeom>
        </p:spPr>
      </p:pic>
      <p:graphicFrame>
        <p:nvGraphicFramePr>
          <p:cNvPr id="9" name="Table 8">
            <a:extLst>
              <a:ext uri="{FF2B5EF4-FFF2-40B4-BE49-F238E27FC236}">
                <a16:creationId xmlns:a16="http://schemas.microsoft.com/office/drawing/2014/main" id="{E762F08F-297A-4488-B3EE-84B15BB10458}"/>
              </a:ext>
            </a:extLst>
          </p:cNvPr>
          <p:cNvGraphicFramePr>
            <a:graphicFrameLocks noGrp="1"/>
          </p:cNvGraphicFramePr>
          <p:nvPr>
            <p:extLst>
              <p:ext uri="{D42A27DB-BD31-4B8C-83A1-F6EECF244321}">
                <p14:modId xmlns:p14="http://schemas.microsoft.com/office/powerpoint/2010/main" val="1263280393"/>
              </p:ext>
            </p:extLst>
          </p:nvPr>
        </p:nvGraphicFramePr>
        <p:xfrm>
          <a:off x="332713" y="1988790"/>
          <a:ext cx="7797522" cy="4701335"/>
        </p:xfrm>
        <a:graphic>
          <a:graphicData uri="http://schemas.openxmlformats.org/drawingml/2006/table">
            <a:tbl>
              <a:tblPr firstRow="1" firstCol="1" bandRow="1"/>
              <a:tblGrid>
                <a:gridCol w="671722">
                  <a:extLst>
                    <a:ext uri="{9D8B030D-6E8A-4147-A177-3AD203B41FA5}">
                      <a16:colId xmlns:a16="http://schemas.microsoft.com/office/drawing/2014/main" val="1662358856"/>
                    </a:ext>
                  </a:extLst>
                </a:gridCol>
                <a:gridCol w="7125800">
                  <a:extLst>
                    <a:ext uri="{9D8B030D-6E8A-4147-A177-3AD203B41FA5}">
                      <a16:colId xmlns:a16="http://schemas.microsoft.com/office/drawing/2014/main" val="3416581404"/>
                    </a:ext>
                  </a:extLst>
                </a:gridCol>
              </a:tblGrid>
              <a:tr h="231147">
                <a:tc rowSpan="7">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Први дан</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vert="vert270" anchor="ctr">
                    <a:lnL w="12700" cap="flat" cmpd="sng" algn="ctr">
                      <a:no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Увод - Процес озелењавање пословања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5652523"/>
                  </a:ext>
                </a:extLst>
              </a:tr>
              <a:tr h="231147">
                <a:tc vMerge="1">
                  <a:txBody>
                    <a:bodyPr/>
                    <a:lstStyle/>
                    <a:p>
                      <a:endParaRPr lang="sr-Cyrl-RS"/>
                    </a:p>
                  </a:txBody>
                  <a:tcPr/>
                </a:tc>
                <a:tc>
                  <a:txBody>
                    <a:bodyPr/>
                    <a:lstStyle/>
                    <a:p>
                      <a:pPr>
                        <a:buNone/>
                      </a:pPr>
                      <a:r>
                        <a:rPr lang="sr-Cyrl-RS" sz="1800" b="1" kern="100" dirty="0">
                          <a:effectLst/>
                          <a:latin typeface="Calibri" panose="020F0502020204030204" pitchFamily="34" charset="0"/>
                          <a:ea typeface="Times New Roman" panose="02020603050405020304" pitchFamily="18" charset="0"/>
                          <a:cs typeface="Calibri" panose="020F0502020204030204" pitchFamily="34" charset="0"/>
                        </a:rPr>
                        <a:t>Модул 1 Рециклажа и смањење отпада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4803308"/>
                  </a:ext>
                </a:extLst>
              </a:tr>
              <a:tr h="312215">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Смањење количине отпада и поновна употреба отпада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9850031"/>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Рециклажа и одлагање отпада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8113185"/>
                  </a:ext>
                </a:extLst>
              </a:tr>
              <a:tr h="231147">
                <a:tc vMerge="1">
                  <a:txBody>
                    <a:bodyPr/>
                    <a:lstStyle/>
                    <a:p>
                      <a:endParaRPr lang="sr-Cyrl-RS"/>
                    </a:p>
                  </a:txBody>
                  <a:tcPr/>
                </a:tc>
                <a:tc>
                  <a:txBody>
                    <a:bodyPr/>
                    <a:lstStyle/>
                    <a:p>
                      <a:pPr>
                        <a:buNone/>
                      </a:pPr>
                      <a:r>
                        <a:rPr lang="sr-Cyrl-RS" sz="1800" b="1" kern="100" dirty="0">
                          <a:effectLst/>
                          <a:latin typeface="Calibri" panose="020F0502020204030204" pitchFamily="34" charset="0"/>
                          <a:ea typeface="Times New Roman" panose="02020603050405020304" pitchFamily="18" charset="0"/>
                          <a:cs typeface="Calibri" panose="020F0502020204030204" pitchFamily="34" charset="0"/>
                        </a:rPr>
                        <a:t>Модул 2 Очување енергије и воде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006190"/>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Очување енергије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7599925"/>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Очување воде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7214812"/>
                  </a:ext>
                </a:extLst>
              </a:tr>
              <a:tr h="231147">
                <a:tc rowSpan="6">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Други дан</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vert="vert270" anchor="ctr">
                    <a:lnL w="12700" cap="flat" cmpd="sng" algn="ctr">
                      <a:no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sr-Cyrl-RS" sz="1800" b="1" kern="100" dirty="0">
                          <a:effectLst/>
                          <a:latin typeface="Calibri" panose="020F0502020204030204" pitchFamily="34" charset="0"/>
                          <a:ea typeface="Times New Roman" panose="02020603050405020304" pitchFamily="18" charset="0"/>
                          <a:cs typeface="Calibri" panose="020F0502020204030204" pitchFamily="34" charset="0"/>
                        </a:rPr>
                        <a:t>Модул 3 Спречавање загађења</a:t>
                      </a:r>
                      <a:endParaRPr lang="en-US" sz="1800" b="1"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4398923"/>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Замена опасних хемикалија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6417345"/>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Еколошки прихватљиве хемикалије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3535200"/>
                  </a:ext>
                </a:extLst>
              </a:tr>
              <a:tr h="20230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Модул 4 Зелена дистрибуција (паковање и одрживи транспорт)</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065177"/>
                  </a:ext>
                </a:extLst>
              </a:tr>
              <a:tr h="231147">
                <a:tc vMerge="1">
                  <a:txBody>
                    <a:bodyPr/>
                    <a:lstStyle/>
                    <a:p>
                      <a:endParaRPr lang="sr-Cyrl-RS"/>
                    </a:p>
                  </a:txBody>
                  <a:tcPr/>
                </a:tc>
                <a:tc>
                  <a:txBody>
                    <a:bodyPr/>
                    <a:lstStyle/>
                    <a:p>
                      <a:pPr>
                        <a:buNone/>
                      </a:pPr>
                      <a:r>
                        <a:rPr lang="sr-Cyrl-RS" sz="1800" kern="100">
                          <a:effectLst/>
                          <a:latin typeface="Calibri" panose="020F0502020204030204" pitchFamily="34" charset="0"/>
                          <a:ea typeface="Times New Roman" panose="02020603050405020304" pitchFamily="18" charset="0"/>
                          <a:cs typeface="Calibri" panose="020F0502020204030204" pitchFamily="34" charset="0"/>
                        </a:rPr>
                        <a:t>Зелена дистрибуција (логистика)</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0844591"/>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Паковање и одрживи транспорт</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967472"/>
                  </a:ext>
                </a:extLst>
              </a:tr>
              <a:tr h="244510">
                <a:tc rowSpan="4">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Трећи дан</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vert="vert270" anchor="ctr">
                    <a:lnL w="12700" cap="flat" cmpd="sng" algn="ctr">
                      <a:no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sr-Cyrl-RS" sz="1800" b="1" kern="100" dirty="0">
                          <a:effectLst/>
                          <a:latin typeface="Calibri" panose="020F0502020204030204" pitchFamily="34" charset="0"/>
                          <a:ea typeface="Times New Roman" panose="02020603050405020304" pitchFamily="18" charset="0"/>
                          <a:cs typeface="Calibri" panose="020F0502020204030204" pitchFamily="34" charset="0"/>
                        </a:rPr>
                        <a:t>Модул 5 Зелене набавке и зелени финансијски инструменти</a:t>
                      </a:r>
                      <a:endParaRPr lang="en-US" sz="1800" b="1"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52905621"/>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Зелене набавке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4692100"/>
                  </a:ext>
                </a:extLst>
              </a:tr>
              <a:tr h="226173">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Зелени финансијски инструменти</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solidFill>
                        <a:srgbClr val="0099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8501837"/>
                  </a:ext>
                </a:extLst>
              </a:tr>
              <a:tr h="231147">
                <a:tc vMerge="1">
                  <a:txBody>
                    <a:bodyPr/>
                    <a:lstStyle/>
                    <a:p>
                      <a:endParaRPr lang="sr-Cyrl-RS"/>
                    </a:p>
                  </a:txBody>
                  <a:tcPr/>
                </a:tc>
                <a:tc>
                  <a:txBody>
                    <a:bodyPr/>
                    <a:lstStyle/>
                    <a:p>
                      <a:pP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Одрживо пословање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00"/>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6096508"/>
                  </a:ext>
                </a:extLst>
              </a:tr>
            </a:tbl>
          </a:graphicData>
        </a:graphic>
      </p:graphicFrame>
      <p:sp>
        <p:nvSpPr>
          <p:cNvPr id="14" name="TextBox 13">
            <a:extLst>
              <a:ext uri="{FF2B5EF4-FFF2-40B4-BE49-F238E27FC236}">
                <a16:creationId xmlns:a16="http://schemas.microsoft.com/office/drawing/2014/main" id="{48C428EB-3B45-539A-DDF2-89C90C8217B3}"/>
              </a:ext>
            </a:extLst>
          </p:cNvPr>
          <p:cNvSpPr txBox="1"/>
          <p:nvPr/>
        </p:nvSpPr>
        <p:spPr>
          <a:xfrm>
            <a:off x="9234435" y="2427612"/>
            <a:ext cx="2624852" cy="2554545"/>
          </a:xfrm>
          <a:prstGeom prst="rect">
            <a:avLst/>
          </a:prstGeom>
          <a:noFill/>
        </p:spPr>
        <p:txBody>
          <a:bodyPr wrap="square">
            <a:spAutoFit/>
          </a:bodyPr>
          <a:lstStyle/>
          <a:p>
            <a:pPr marL="342900" indent="-342900" algn="r">
              <a:buFont typeface="Arial" panose="020B0604020202020204" pitchFamily="34" charset="0"/>
              <a:buChar char="•"/>
            </a:pPr>
            <a:r>
              <a:rPr lang="sr-Cyrl-RS" sz="2000" dirty="0"/>
              <a:t>Интерактиван рад</a:t>
            </a:r>
          </a:p>
          <a:p>
            <a:pPr marL="342900" indent="-342900" algn="r">
              <a:buFont typeface="Arial" panose="020B0604020202020204" pitchFamily="34" charset="0"/>
              <a:buChar char="•"/>
            </a:pPr>
            <a:r>
              <a:rPr lang="ru-RU" sz="2000" dirty="0"/>
              <a:t>Поштовати време</a:t>
            </a:r>
          </a:p>
          <a:p>
            <a:pPr marL="342900" indent="-342900" algn="r">
              <a:buFont typeface="Arial" panose="020B0604020202020204" pitchFamily="34" charset="0"/>
              <a:buChar char="•"/>
            </a:pPr>
            <a:r>
              <a:rPr lang="ru-RU" sz="2000" dirty="0"/>
              <a:t>Искључити мобилни</a:t>
            </a:r>
          </a:p>
          <a:p>
            <a:pPr marL="342900" indent="-342900" algn="r">
              <a:buFont typeface="Arial" panose="020B0604020202020204" pitchFamily="34" charset="0"/>
              <a:buChar char="•"/>
            </a:pPr>
            <a:r>
              <a:rPr lang="ru-RU" sz="2000" dirty="0"/>
              <a:t>Један говори... </a:t>
            </a:r>
          </a:p>
          <a:p>
            <a:pPr marL="342900" indent="-342900" algn="r">
              <a:buFont typeface="Arial" panose="020B0604020202020204" pitchFamily="34" charset="0"/>
              <a:buChar char="•"/>
            </a:pPr>
            <a:r>
              <a:rPr lang="ru-RU" sz="2000" dirty="0"/>
              <a:t>Бити позитиван</a:t>
            </a:r>
          </a:p>
          <a:p>
            <a:pPr marL="342900" indent="-342900" algn="r">
              <a:buFont typeface="Arial" panose="020B0604020202020204" pitchFamily="34" charset="0"/>
              <a:buChar char="•"/>
            </a:pPr>
            <a:r>
              <a:rPr lang="ru-RU" sz="2000" dirty="0"/>
              <a:t>Бити активан</a:t>
            </a:r>
          </a:p>
          <a:p>
            <a:pPr marL="342900" indent="-342900" algn="r">
              <a:buFont typeface="Arial" panose="020B0604020202020204" pitchFamily="34" charset="0"/>
              <a:buChar char="•"/>
            </a:pPr>
            <a:r>
              <a:rPr lang="ru-RU" sz="2000" dirty="0"/>
              <a:t>......</a:t>
            </a:r>
          </a:p>
        </p:txBody>
      </p:sp>
      <p:pic>
        <p:nvPicPr>
          <p:cNvPr id="16" name="Graphic 15" descr="No Phones outline">
            <a:extLst>
              <a:ext uri="{FF2B5EF4-FFF2-40B4-BE49-F238E27FC236}">
                <a16:creationId xmlns:a16="http://schemas.microsoft.com/office/drawing/2014/main" id="{FFDC9DF7-D0F7-1222-58DF-0ED6C93DF8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041689" y="5198329"/>
            <a:ext cx="914400" cy="914400"/>
          </a:xfrm>
          <a:prstGeom prst="rect">
            <a:avLst/>
          </a:prstGeom>
        </p:spPr>
      </p:pic>
    </p:spTree>
    <p:extLst>
      <p:ext uri="{BB962C8B-B14F-4D97-AF65-F5344CB8AC3E}">
        <p14:creationId xmlns:p14="http://schemas.microsoft.com/office/powerpoint/2010/main" val="2194655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548F0-C7D2-9447-3E9C-A627DFFC9D3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075799B-8472-897C-BFD0-34C4AE89A792}"/>
              </a:ext>
            </a:extLst>
          </p:cNvPr>
          <p:cNvGraphicFramePr>
            <a:graphicFrameLocks noGrp="1"/>
          </p:cNvGraphicFramePr>
          <p:nvPr>
            <p:extLst>
              <p:ext uri="{D42A27DB-BD31-4B8C-83A1-F6EECF244321}">
                <p14:modId xmlns:p14="http://schemas.microsoft.com/office/powerpoint/2010/main" val="274063355"/>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5" name="TextBox 4">
            <a:extLst>
              <a:ext uri="{FF2B5EF4-FFF2-40B4-BE49-F238E27FC236}">
                <a16:creationId xmlns:a16="http://schemas.microsoft.com/office/drawing/2014/main" id="{E48203DD-6737-361A-D28D-2193A1C2F6CC}"/>
              </a:ext>
            </a:extLst>
          </p:cNvPr>
          <p:cNvSpPr txBox="1"/>
          <p:nvPr/>
        </p:nvSpPr>
        <p:spPr>
          <a:xfrm>
            <a:off x="334162" y="1295858"/>
            <a:ext cx="11623376" cy="4154984"/>
          </a:xfrm>
          <a:prstGeom prst="rect">
            <a:avLst/>
          </a:prstGeom>
          <a:noFill/>
        </p:spPr>
        <p:txBody>
          <a:bodyPr wrap="square">
            <a:spAutoFit/>
          </a:bodyPr>
          <a:lstStyle/>
          <a:p>
            <a:pPr algn="just"/>
            <a:r>
              <a:rPr lang="ru-RU" sz="2400" b="1" dirty="0">
                <a:solidFill>
                  <a:srgbClr val="009900"/>
                </a:solidFill>
              </a:rPr>
              <a:t>Зелено пословање </a:t>
            </a:r>
            <a:r>
              <a:rPr lang="ru-RU" sz="2400" dirty="0"/>
              <a:t>представља посвећеност примени пословних пракси које ублажавају утицај на животну средину, док истовремено омогућавају профитабилност привредног субјекта. </a:t>
            </a:r>
          </a:p>
          <a:p>
            <a:pPr algn="just"/>
            <a:endParaRPr lang="ru-RU" sz="2400" dirty="0"/>
          </a:p>
          <a:p>
            <a:pPr algn="just"/>
            <a:endParaRPr lang="ru-RU" sz="2400" dirty="0"/>
          </a:p>
          <a:p>
            <a:pPr algn="just"/>
            <a:r>
              <a:rPr lang="ru-RU" sz="2400" b="1" dirty="0">
                <a:solidFill>
                  <a:srgbClr val="009900"/>
                </a:solidFill>
              </a:rPr>
              <a:t>Зелена предузећа </a:t>
            </a:r>
            <a:r>
              <a:rPr lang="ru-RU" sz="2400" dirty="0"/>
              <a:t>озелењавају своје производне процесе и/или испоручују еколошке прихватљиве производе и услуге.</a:t>
            </a:r>
          </a:p>
          <a:p>
            <a:pPr algn="just"/>
            <a:endParaRPr lang="ru-RU" sz="2400" dirty="0"/>
          </a:p>
          <a:p>
            <a:pPr algn="just"/>
            <a:endParaRPr lang="ru-RU" sz="2400" dirty="0"/>
          </a:p>
          <a:p>
            <a:pPr algn="just"/>
            <a:r>
              <a:rPr lang="ru-RU" sz="2400" b="1" dirty="0">
                <a:solidFill>
                  <a:srgbClr val="009900"/>
                </a:solidFill>
              </a:rPr>
              <a:t>Озелењавања пословања </a:t>
            </a:r>
            <a:r>
              <a:rPr lang="ru-RU" sz="2400" b="1" dirty="0"/>
              <a:t>представља трансформацију пословних и производних процеса предузећа како би она постала зелена и одржива.</a:t>
            </a:r>
            <a:endParaRPr lang="ru-RU" sz="2400" dirty="0"/>
          </a:p>
        </p:txBody>
      </p:sp>
    </p:spTree>
    <p:extLst>
      <p:ext uri="{BB962C8B-B14F-4D97-AF65-F5344CB8AC3E}">
        <p14:creationId xmlns:p14="http://schemas.microsoft.com/office/powerpoint/2010/main" val="452654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4160" y="1040212"/>
            <a:ext cx="11623377" cy="1569660"/>
          </a:xfrm>
          <a:prstGeom prst="rect">
            <a:avLst/>
          </a:prstGeom>
        </p:spPr>
        <p:txBody>
          <a:bodyPr wrap="square">
            <a:spAutoFit/>
          </a:bodyPr>
          <a:lstStyle/>
          <a:p>
            <a:pPr marL="342900" indent="-342900" algn="just">
              <a:buFont typeface="Wingdings" panose="05000000000000000000" pitchFamily="2" charset="2"/>
              <a:buChar char="ü"/>
            </a:pPr>
            <a:r>
              <a:rPr lang="ru-RU" sz="2400" b="1" dirty="0">
                <a:solidFill>
                  <a:srgbClr val="009900"/>
                </a:solidFill>
              </a:rPr>
              <a:t>Сврха озелењавања пословања </a:t>
            </a:r>
            <a:r>
              <a:rPr lang="ru-RU" sz="2400" dirty="0"/>
              <a:t>је повећање ефикасности инпута (сировине, репроматеријал) који се користе у производном процесу и смањење употребе енергије и воде уз повећање или задржавање истог нивоа испоруке финалног производа као и смањење отпада и загађења.</a:t>
            </a:r>
          </a:p>
        </p:txBody>
      </p:sp>
      <p:graphicFrame>
        <p:nvGraphicFramePr>
          <p:cNvPr id="5" name="Table 4">
            <a:extLst>
              <a:ext uri="{FF2B5EF4-FFF2-40B4-BE49-F238E27FC236}">
                <a16:creationId xmlns:a16="http://schemas.microsoft.com/office/drawing/2014/main" id="{B075799B-8472-897C-BFD0-34C4AE89A792}"/>
              </a:ext>
            </a:extLst>
          </p:cNvPr>
          <p:cNvGraphicFramePr>
            <a:graphicFrameLocks noGrp="1"/>
          </p:cNvGraphicFramePr>
          <p:nvPr>
            <p:extLst>
              <p:ext uri="{D42A27DB-BD31-4B8C-83A1-F6EECF244321}">
                <p14:modId xmlns:p14="http://schemas.microsoft.com/office/powerpoint/2010/main" val="4136311633"/>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pSp>
        <p:nvGrpSpPr>
          <p:cNvPr id="7" name="Group 6"/>
          <p:cNvGrpSpPr>
            <a:grpSpLocks noChangeAspect="1"/>
          </p:cNvGrpSpPr>
          <p:nvPr/>
        </p:nvGrpSpPr>
        <p:grpSpPr>
          <a:xfrm>
            <a:off x="627917" y="2486023"/>
            <a:ext cx="11035862" cy="4019550"/>
            <a:chOff x="0" y="0"/>
            <a:chExt cx="6036529" cy="2680030"/>
          </a:xfrm>
        </p:grpSpPr>
        <p:sp>
          <p:nvSpPr>
            <p:cNvPr id="8" name="Rectangle 7"/>
            <p:cNvSpPr/>
            <p:nvPr/>
          </p:nvSpPr>
          <p:spPr>
            <a:xfrm>
              <a:off x="1402493" y="1120515"/>
              <a:ext cx="2875035" cy="661725"/>
            </a:xfrm>
            <a:prstGeom prst="rect">
              <a:avLst/>
            </a:prstGeom>
            <a:solidFill>
              <a:sysClr val="window" lastClr="FFFFFF"/>
            </a:solidFill>
            <a:ln w="19050" cap="flat" cmpd="sng" algn="ctr">
              <a:solidFill>
                <a:srgbClr val="5B9BD5"/>
              </a:solidFill>
              <a:prstDash val="solid"/>
              <a:miter lim="800000"/>
            </a:ln>
            <a:effectLst/>
          </p:spPr>
          <p:txBody>
            <a:bodyPr rtlCol="0" anchor="ctr"/>
            <a:lstStyle/>
            <a:p>
              <a:pPr algn="ctr">
                <a:spcAft>
                  <a:spcPts val="0"/>
                </a:spcAft>
              </a:pPr>
              <a:r>
                <a:rPr lang="sr-Cyrl-RS" sz="2000" b="1"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Производни процес</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9" name="Rectangle 8"/>
            <p:cNvSpPr/>
            <p:nvPr/>
          </p:nvSpPr>
          <p:spPr>
            <a:xfrm>
              <a:off x="1567082" y="304460"/>
              <a:ext cx="1402670" cy="417267"/>
            </a:xfrm>
            <a:prstGeom prst="rect">
              <a:avLst/>
            </a:prstGeom>
            <a:solidFill>
              <a:sysClr val="window" lastClr="FFFFFF"/>
            </a:solidFill>
            <a:ln w="12700" cap="flat" cmpd="sng" algn="ctr">
              <a:noFill/>
              <a:prstDash val="solid"/>
              <a:miter lim="800000"/>
            </a:ln>
            <a:effectLst/>
          </p:spPr>
          <p:txBody>
            <a:bodyPr rtlCol="0" anchor="ctr"/>
            <a:lstStyle/>
            <a:p>
              <a:pPr algn="ctr">
                <a:spcAft>
                  <a:spcPts val="0"/>
                </a:spcAft>
              </a:pPr>
              <a:r>
                <a:rPr lang="sr-Cyrl-RS" sz="2000"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Енергија</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0" name="Rectangle 9"/>
            <p:cNvSpPr/>
            <p:nvPr/>
          </p:nvSpPr>
          <p:spPr>
            <a:xfrm>
              <a:off x="2887459" y="266015"/>
              <a:ext cx="1390069" cy="417267"/>
            </a:xfrm>
            <a:prstGeom prst="rect">
              <a:avLst/>
            </a:prstGeom>
            <a:solidFill>
              <a:sysClr val="window" lastClr="FFFFFF"/>
            </a:solidFill>
            <a:ln w="12700" cap="flat" cmpd="sng" algn="ctr">
              <a:noFill/>
              <a:prstDash val="solid"/>
              <a:miter lim="800000"/>
            </a:ln>
            <a:effectLst/>
          </p:spPr>
          <p:txBody>
            <a:bodyPr rtlCol="0" anchor="ctr"/>
            <a:lstStyle/>
            <a:p>
              <a:pPr algn="ctr">
                <a:spcAft>
                  <a:spcPts val="0"/>
                </a:spcAft>
              </a:pPr>
              <a:r>
                <a:rPr lang="sr-Cyrl-RS" sz="2000"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Вода</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1" name="Rectangle 10"/>
            <p:cNvSpPr/>
            <p:nvPr/>
          </p:nvSpPr>
          <p:spPr>
            <a:xfrm>
              <a:off x="0" y="1120515"/>
              <a:ext cx="1243585" cy="658368"/>
            </a:xfrm>
            <a:prstGeom prst="rect">
              <a:avLst/>
            </a:prstGeom>
            <a:solidFill>
              <a:sysClr val="window" lastClr="FFFFFF"/>
            </a:solidFill>
            <a:ln w="19050" cap="flat" cmpd="sng" algn="ctr">
              <a:solidFill>
                <a:srgbClr val="ED7D31"/>
              </a:solidFill>
              <a:prstDash val="solid"/>
              <a:miter lim="800000"/>
            </a:ln>
            <a:effectLst/>
          </p:spPr>
          <p:txBody>
            <a:bodyPr rtlCol="0" anchor="ctr"/>
            <a:lstStyle/>
            <a:p>
              <a:pPr algn="ctr">
                <a:spcAft>
                  <a:spcPts val="0"/>
                </a:spcAft>
              </a:pPr>
              <a:r>
                <a:rPr lang="sr-Cyrl-RS" sz="2000" b="1"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Сировине</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2" name="Rectangle 11"/>
            <p:cNvSpPr/>
            <p:nvPr/>
          </p:nvSpPr>
          <p:spPr>
            <a:xfrm>
              <a:off x="4697191" y="0"/>
              <a:ext cx="1333881" cy="660046"/>
            </a:xfrm>
            <a:prstGeom prst="rect">
              <a:avLst/>
            </a:prstGeom>
            <a:solidFill>
              <a:sysClr val="window" lastClr="FFFFFF"/>
            </a:solidFill>
            <a:ln w="19050" cap="flat" cmpd="sng" algn="ctr">
              <a:solidFill>
                <a:srgbClr val="5B9BD5"/>
              </a:solidFill>
              <a:prstDash val="solid"/>
              <a:miter lim="800000"/>
            </a:ln>
            <a:effectLst/>
          </p:spPr>
          <p:txBody>
            <a:bodyPr rtlCol="0" anchor="ctr"/>
            <a:lstStyle/>
            <a:p>
              <a:pPr algn="ctr">
                <a:spcAft>
                  <a:spcPts val="0"/>
                </a:spcAft>
              </a:pPr>
              <a:r>
                <a:rPr lang="sr-Cyrl-RS" sz="2000" b="1"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Употреба производа</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3" name="Rectangle 12"/>
            <p:cNvSpPr/>
            <p:nvPr/>
          </p:nvSpPr>
          <p:spPr>
            <a:xfrm>
              <a:off x="4697191" y="1517584"/>
              <a:ext cx="1339338" cy="1107958"/>
            </a:xfrm>
            <a:prstGeom prst="rect">
              <a:avLst/>
            </a:prstGeom>
            <a:solidFill>
              <a:sysClr val="window" lastClr="FFFFFF"/>
            </a:solidFill>
            <a:ln w="12700" cap="flat" cmpd="sng" algn="ctr">
              <a:solidFill>
                <a:srgbClr val="FFC000"/>
              </a:solidFill>
              <a:prstDash val="solid"/>
              <a:miter lim="800000"/>
            </a:ln>
            <a:effectLst/>
          </p:spPr>
          <p:txBody>
            <a:bodyPr rtlCol="0" anchor="ctr"/>
            <a:lstStyle/>
            <a:p>
              <a:pPr algn="ctr">
                <a:spcAft>
                  <a:spcPts val="0"/>
                </a:spcAft>
              </a:pPr>
              <a:r>
                <a:rPr lang="sr-Cyrl-RS" sz="2000" b="1"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Одлагање производа након употребе</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cxnSp>
          <p:nvCxnSpPr>
            <p:cNvPr id="14" name="Elbow Connector 13"/>
            <p:cNvCxnSpPr/>
            <p:nvPr/>
          </p:nvCxnSpPr>
          <p:spPr>
            <a:xfrm>
              <a:off x="1243585" y="1449699"/>
              <a:ext cx="158908" cy="1679"/>
            </a:xfrm>
            <a:prstGeom prst="bentConnector3">
              <a:avLst/>
            </a:prstGeom>
            <a:noFill/>
            <a:ln w="6350" cap="flat" cmpd="sng" algn="ctr">
              <a:solidFill>
                <a:srgbClr val="5B9BD5"/>
              </a:solidFill>
              <a:prstDash val="solid"/>
              <a:miter lim="800000"/>
              <a:tailEnd type="triangle"/>
            </a:ln>
            <a:effectLst/>
          </p:spPr>
        </p:cxnSp>
        <p:cxnSp>
          <p:nvCxnSpPr>
            <p:cNvPr id="15" name="Straight Arrow Connector 14"/>
            <p:cNvCxnSpPr/>
            <p:nvPr/>
          </p:nvCxnSpPr>
          <p:spPr>
            <a:xfrm flipH="1">
              <a:off x="2235753" y="1836728"/>
              <a:ext cx="11807" cy="371547"/>
            </a:xfrm>
            <a:prstGeom prst="straightConnector1">
              <a:avLst/>
            </a:prstGeom>
            <a:noFill/>
            <a:ln w="6350" cap="flat" cmpd="sng" algn="ctr">
              <a:solidFill>
                <a:srgbClr val="FF0000"/>
              </a:solidFill>
              <a:prstDash val="solid"/>
              <a:miter lim="800000"/>
              <a:tailEnd type="triangle"/>
            </a:ln>
            <a:effectLst/>
          </p:spPr>
        </p:cxnSp>
        <p:cxnSp>
          <p:nvCxnSpPr>
            <p:cNvPr id="16" name="Straight Arrow Connector 15"/>
            <p:cNvCxnSpPr/>
            <p:nvPr/>
          </p:nvCxnSpPr>
          <p:spPr>
            <a:xfrm flipH="1">
              <a:off x="3569053" y="1836728"/>
              <a:ext cx="1634" cy="341828"/>
            </a:xfrm>
            <a:prstGeom prst="straightConnector1">
              <a:avLst/>
            </a:prstGeom>
            <a:noFill/>
            <a:ln w="6350" cap="flat" cmpd="sng" algn="ctr">
              <a:solidFill>
                <a:srgbClr val="FF0000"/>
              </a:solidFill>
              <a:prstDash val="solid"/>
              <a:miter lim="800000"/>
              <a:tailEnd type="triangle"/>
            </a:ln>
            <a:effectLst/>
          </p:spPr>
        </p:cxnSp>
        <p:cxnSp>
          <p:nvCxnSpPr>
            <p:cNvPr id="17" name="Elbow Connector 16"/>
            <p:cNvCxnSpPr/>
            <p:nvPr/>
          </p:nvCxnSpPr>
          <p:spPr>
            <a:xfrm rot="16200000" flipH="1">
              <a:off x="4936727" y="1087451"/>
              <a:ext cx="857538" cy="2728"/>
            </a:xfrm>
            <a:prstGeom prst="bentConnector3">
              <a:avLst/>
            </a:prstGeom>
            <a:noFill/>
            <a:ln w="6350" cap="flat" cmpd="sng" algn="ctr">
              <a:solidFill>
                <a:srgbClr val="5B9BD5"/>
              </a:solidFill>
              <a:prstDash val="solid"/>
              <a:miter lim="800000"/>
              <a:tailEnd type="triangle"/>
            </a:ln>
            <a:effectLst/>
          </p:spPr>
        </p:cxnSp>
        <p:cxnSp>
          <p:nvCxnSpPr>
            <p:cNvPr id="18" name="Elbow Connector 17"/>
            <p:cNvCxnSpPr/>
            <p:nvPr/>
          </p:nvCxnSpPr>
          <p:spPr>
            <a:xfrm flipV="1">
              <a:off x="4277528" y="330023"/>
              <a:ext cx="419663" cy="1121355"/>
            </a:xfrm>
            <a:prstGeom prst="bentConnector3">
              <a:avLst/>
            </a:prstGeom>
            <a:noFill/>
            <a:ln w="6350" cap="flat" cmpd="sng" algn="ctr">
              <a:solidFill>
                <a:srgbClr val="5B9BD5"/>
              </a:solidFill>
              <a:prstDash val="solid"/>
              <a:miter lim="800000"/>
              <a:tailEnd type="triangle"/>
            </a:ln>
            <a:effectLst/>
          </p:spPr>
        </p:cxnSp>
        <p:sp>
          <p:nvSpPr>
            <p:cNvPr id="19" name="Rectangle 18"/>
            <p:cNvSpPr/>
            <p:nvPr/>
          </p:nvSpPr>
          <p:spPr>
            <a:xfrm>
              <a:off x="1484789" y="2262763"/>
              <a:ext cx="1402670" cy="417267"/>
            </a:xfrm>
            <a:prstGeom prst="rect">
              <a:avLst/>
            </a:prstGeom>
            <a:solidFill>
              <a:sysClr val="window" lastClr="FFFFFF"/>
            </a:solidFill>
            <a:ln w="12700" cap="flat" cmpd="sng" algn="ctr">
              <a:noFill/>
              <a:prstDash val="solid"/>
              <a:miter lim="800000"/>
            </a:ln>
            <a:effectLst/>
          </p:spPr>
          <p:txBody>
            <a:bodyPr rtlCol="0" anchor="ctr"/>
            <a:lstStyle/>
            <a:p>
              <a:pPr algn="ctr">
                <a:spcAft>
                  <a:spcPts val="0"/>
                </a:spcAft>
              </a:pPr>
              <a:r>
                <a:rPr lang="sr-Cyrl-RS" sz="2000"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Отпад </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20" name="Rectangle 19"/>
            <p:cNvSpPr/>
            <p:nvPr/>
          </p:nvSpPr>
          <p:spPr>
            <a:xfrm>
              <a:off x="2969755" y="2262763"/>
              <a:ext cx="1390069" cy="417267"/>
            </a:xfrm>
            <a:prstGeom prst="rect">
              <a:avLst/>
            </a:prstGeom>
            <a:solidFill>
              <a:sysClr val="window" lastClr="FFFFFF"/>
            </a:solidFill>
            <a:ln w="12700" cap="flat" cmpd="sng" algn="ctr">
              <a:noFill/>
              <a:prstDash val="solid"/>
              <a:miter lim="800000"/>
            </a:ln>
            <a:effectLst/>
          </p:spPr>
          <p:txBody>
            <a:bodyPr rtlCol="0" anchor="ctr"/>
            <a:lstStyle/>
            <a:p>
              <a:pPr algn="ctr">
                <a:spcAft>
                  <a:spcPts val="0"/>
                </a:spcAft>
              </a:pPr>
              <a:r>
                <a:rPr lang="sr-Cyrl-RS" sz="2000" kern="1200">
                  <a:solidFill>
                    <a:srgbClr val="000000"/>
                  </a:solidFill>
                  <a:effectLst/>
                  <a:latin typeface="Calibri" panose="020F0502020204030204" pitchFamily="34" charset="0"/>
                  <a:ea typeface="Calibri" panose="020F0502020204030204" pitchFamily="34" charset="0"/>
                  <a:cs typeface="Calibri" panose="020F0502020204030204" pitchFamily="34" charset="0"/>
                </a:rPr>
                <a:t>Отпадне воде</a:t>
              </a:r>
              <a:endParaRPr lang="en-GB" sz="2000">
                <a:effectLst/>
                <a:latin typeface="Calibri" panose="020F0502020204030204" pitchFamily="34" charset="0"/>
                <a:ea typeface="Times New Roman" panose="02020603050405020304" pitchFamily="18" charset="0"/>
                <a:cs typeface="Calibri" panose="020F0502020204030204" pitchFamily="34" charset="0"/>
              </a:endParaRPr>
            </a:p>
          </p:txBody>
        </p:sp>
        <p:cxnSp>
          <p:nvCxnSpPr>
            <p:cNvPr id="21" name="Straight Arrow Connector 20"/>
            <p:cNvCxnSpPr/>
            <p:nvPr/>
          </p:nvCxnSpPr>
          <p:spPr>
            <a:xfrm>
              <a:off x="2229768" y="721635"/>
              <a:ext cx="0" cy="371501"/>
            </a:xfrm>
            <a:prstGeom prst="straightConnector1">
              <a:avLst/>
            </a:prstGeom>
            <a:noFill/>
            <a:ln w="19050" cap="flat" cmpd="sng" algn="ctr">
              <a:solidFill>
                <a:srgbClr val="4472C4"/>
              </a:solidFill>
              <a:prstDash val="solid"/>
              <a:miter lim="800000"/>
              <a:tailEnd type="triangle"/>
            </a:ln>
            <a:effectLst/>
          </p:spPr>
        </p:cxnSp>
        <p:cxnSp>
          <p:nvCxnSpPr>
            <p:cNvPr id="22" name="Straight Arrow Connector 21"/>
            <p:cNvCxnSpPr/>
            <p:nvPr/>
          </p:nvCxnSpPr>
          <p:spPr>
            <a:xfrm flipH="1">
              <a:off x="3563149" y="721724"/>
              <a:ext cx="1634" cy="341828"/>
            </a:xfrm>
            <a:prstGeom prst="straightConnector1">
              <a:avLst/>
            </a:prstGeom>
            <a:noFill/>
            <a:ln w="19050" cap="flat" cmpd="sng" algn="ctr">
              <a:solidFill>
                <a:srgbClr val="4472C4"/>
              </a:solidFill>
              <a:prstDash val="solid"/>
              <a:miter lim="800000"/>
              <a:tailEnd type="triangle"/>
            </a:ln>
            <a:effectLst/>
          </p:spPr>
        </p:cxnSp>
      </p:grpSp>
      <p:sp>
        <p:nvSpPr>
          <p:cNvPr id="23" name="Rectangle 22"/>
          <p:cNvSpPr/>
          <p:nvPr/>
        </p:nvSpPr>
        <p:spPr>
          <a:xfrm>
            <a:off x="638509" y="2886236"/>
            <a:ext cx="3274101" cy="400110"/>
          </a:xfrm>
          <a:prstGeom prst="rect">
            <a:avLst/>
          </a:prstGeom>
        </p:spPr>
        <p:txBody>
          <a:bodyPr wrap="none">
            <a:spAutoFit/>
          </a:bodyPr>
          <a:lstStyle/>
          <a:p>
            <a:r>
              <a:rPr lang="sr-Cyrl-RS" sz="2000" b="1" dirty="0">
                <a:solidFill>
                  <a:srgbClr val="00B0F0"/>
                </a:solidFill>
              </a:rPr>
              <a:t>Животни циклус производа</a:t>
            </a:r>
            <a:endParaRPr lang="en-GB" sz="2000" b="1" dirty="0">
              <a:solidFill>
                <a:srgbClr val="00B0F0"/>
              </a:solidFill>
            </a:endParaRPr>
          </a:p>
        </p:txBody>
      </p:sp>
    </p:spTree>
    <p:extLst>
      <p:ext uri="{BB962C8B-B14F-4D97-AF65-F5344CB8AC3E}">
        <p14:creationId xmlns:p14="http://schemas.microsoft.com/office/powerpoint/2010/main" val="3235902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92E13F3-946A-D731-05AD-C437C3FAD84D}"/>
              </a:ext>
            </a:extLst>
          </p:cNvPr>
          <p:cNvGraphicFramePr>
            <a:graphicFrameLocks noGrp="1"/>
          </p:cNvGraphicFramePr>
          <p:nvPr>
            <p:extLst>
              <p:ext uri="{D42A27DB-BD31-4B8C-83A1-F6EECF244321}">
                <p14:modId xmlns:p14="http://schemas.microsoft.com/office/powerpoint/2010/main" val="1506508105"/>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6" name="TextBox 5">
            <a:extLst>
              <a:ext uri="{FF2B5EF4-FFF2-40B4-BE49-F238E27FC236}">
                <a16:creationId xmlns:a16="http://schemas.microsoft.com/office/drawing/2014/main" id="{378285B9-73A8-42A2-D7AA-8D057E3A83F2}"/>
              </a:ext>
            </a:extLst>
          </p:cNvPr>
          <p:cNvSpPr txBox="1"/>
          <p:nvPr/>
        </p:nvSpPr>
        <p:spPr>
          <a:xfrm>
            <a:off x="334161" y="1319292"/>
            <a:ext cx="11512846" cy="4661276"/>
          </a:xfrm>
          <a:prstGeom prst="rect">
            <a:avLst/>
          </a:prstGeom>
          <a:noFill/>
        </p:spPr>
        <p:txBody>
          <a:bodyPr wrap="square" anchor="ctr">
            <a:spAutoFit/>
          </a:bodyPr>
          <a:lstStyle/>
          <a:p>
            <a:pPr marL="457200" indent="-457200">
              <a:lnSpc>
                <a:spcPct val="150000"/>
              </a:lnSpc>
              <a:buFont typeface="+mj-lt"/>
              <a:buAutoNum type="arabicParenR"/>
            </a:pPr>
            <a:r>
              <a:rPr lang="ru-RU" sz="2000" dirty="0"/>
              <a:t>Побољшање конкурентске предности</a:t>
            </a:r>
            <a:r>
              <a:rPr lang="en-US" sz="2000" dirty="0"/>
              <a:t>.</a:t>
            </a:r>
            <a:endParaRPr lang="ru-RU" sz="2000" dirty="0"/>
          </a:p>
          <a:p>
            <a:pPr marL="457200" indent="-457200">
              <a:lnSpc>
                <a:spcPct val="150000"/>
              </a:lnSpc>
              <a:buFont typeface="+mj-lt"/>
              <a:buAutoNum type="arabicParenR"/>
            </a:pPr>
            <a:r>
              <a:rPr lang="ru-RU" sz="2000" dirty="0"/>
              <a:t>Приступ новим тржиштима</a:t>
            </a:r>
            <a:r>
              <a:rPr lang="en-US" sz="2000" dirty="0"/>
              <a:t>.</a:t>
            </a:r>
            <a:endParaRPr lang="ru-RU" sz="2000" dirty="0"/>
          </a:p>
          <a:p>
            <a:pPr marL="457200" indent="-457200">
              <a:lnSpc>
                <a:spcPct val="150000"/>
              </a:lnSpc>
              <a:buFont typeface="+mj-lt"/>
              <a:buAutoNum type="arabicParenR"/>
            </a:pPr>
            <a:r>
              <a:rPr lang="ru-RU" sz="2000" dirty="0"/>
              <a:t>Смањење трошкова</a:t>
            </a:r>
            <a:r>
              <a:rPr lang="en-US" sz="2000" dirty="0"/>
              <a:t>.</a:t>
            </a:r>
            <a:r>
              <a:rPr lang="ru-RU" sz="2000" dirty="0"/>
              <a:t> </a:t>
            </a:r>
          </a:p>
          <a:p>
            <a:pPr marL="457200" indent="-457200">
              <a:lnSpc>
                <a:spcPct val="150000"/>
              </a:lnSpc>
              <a:buFont typeface="+mj-lt"/>
              <a:buAutoNum type="arabicParenR"/>
            </a:pPr>
            <a:r>
              <a:rPr lang="ru-RU" sz="2000" dirty="0"/>
              <a:t>Смањење отпада</a:t>
            </a:r>
            <a:r>
              <a:rPr lang="en-US" sz="2000" dirty="0"/>
              <a:t>.</a:t>
            </a:r>
            <a:endParaRPr lang="ru-RU" sz="2000" dirty="0"/>
          </a:p>
          <a:p>
            <a:pPr marL="457200" indent="-457200">
              <a:lnSpc>
                <a:spcPct val="150000"/>
              </a:lnSpc>
              <a:buFont typeface="+mj-lt"/>
              <a:buAutoNum type="arabicParenR"/>
            </a:pPr>
            <a:r>
              <a:rPr lang="ru-RU" sz="2000" dirty="0"/>
              <a:t>Законодавно усаглашавање пословања</a:t>
            </a:r>
            <a:r>
              <a:rPr lang="en-US" sz="2000" dirty="0"/>
              <a:t>.</a:t>
            </a:r>
            <a:endParaRPr lang="ru-RU" sz="2000" dirty="0"/>
          </a:p>
          <a:p>
            <a:pPr marL="457200" indent="-457200">
              <a:lnSpc>
                <a:spcPct val="150000"/>
              </a:lnSpc>
              <a:buFont typeface="+mj-lt"/>
              <a:buAutoNum type="arabicParenR"/>
            </a:pPr>
            <a:r>
              <a:rPr lang="ru-RU" sz="2000" dirty="0"/>
              <a:t>Приступ финансијским подстицајима и другим мерама подршке</a:t>
            </a:r>
            <a:r>
              <a:rPr lang="en-US" sz="2000" dirty="0"/>
              <a:t>.</a:t>
            </a:r>
            <a:r>
              <a:rPr lang="ru-RU" sz="2000" dirty="0"/>
              <a:t> </a:t>
            </a:r>
          </a:p>
          <a:p>
            <a:pPr marL="457200" indent="-457200">
              <a:lnSpc>
                <a:spcPct val="150000"/>
              </a:lnSpc>
              <a:buFont typeface="+mj-lt"/>
              <a:buAutoNum type="arabicParenR"/>
            </a:pPr>
            <a:r>
              <a:rPr lang="ru-RU" sz="2000" dirty="0"/>
              <a:t>Побољшање организација рада</a:t>
            </a:r>
            <a:r>
              <a:rPr lang="en-US" sz="2000" dirty="0"/>
              <a:t>.</a:t>
            </a:r>
            <a:endParaRPr lang="ru-RU" sz="2000" dirty="0"/>
          </a:p>
          <a:p>
            <a:pPr marL="457200" indent="-457200">
              <a:lnSpc>
                <a:spcPct val="150000"/>
              </a:lnSpc>
              <a:buFont typeface="+mj-lt"/>
              <a:buAutoNum type="arabicParenR"/>
            </a:pPr>
            <a:r>
              <a:rPr lang="ru-RU" sz="2000" dirty="0"/>
              <a:t>Побољшање продуктивност особља</a:t>
            </a:r>
            <a:r>
              <a:rPr lang="en-US" sz="2000" dirty="0"/>
              <a:t>.</a:t>
            </a:r>
            <a:endParaRPr lang="ru-RU" sz="2000" dirty="0"/>
          </a:p>
          <a:p>
            <a:pPr marL="457200" indent="-457200">
              <a:lnSpc>
                <a:spcPct val="150000"/>
              </a:lnSpc>
              <a:buFont typeface="+mj-lt"/>
              <a:buAutoNum type="arabicParenR"/>
            </a:pPr>
            <a:r>
              <a:rPr lang="ru-RU" sz="2000" dirty="0"/>
              <a:t>Побољшање имиџа предузећа у јавности и заједници</a:t>
            </a:r>
            <a:r>
              <a:rPr lang="en-US" sz="2000" dirty="0"/>
              <a:t>.</a:t>
            </a:r>
            <a:endParaRPr lang="ru-RU" sz="2000" dirty="0"/>
          </a:p>
          <a:p>
            <a:pPr marL="457200" indent="-457200">
              <a:lnSpc>
                <a:spcPct val="150000"/>
              </a:lnSpc>
              <a:buFont typeface="+mj-lt"/>
              <a:buAutoNum type="arabicParenR"/>
            </a:pPr>
            <a:r>
              <a:rPr lang="ru-RU" sz="2000" dirty="0"/>
              <a:t>Примена иновација и развој одрживих технологија</a:t>
            </a:r>
            <a:r>
              <a:rPr lang="en-US" sz="2000" dirty="0"/>
              <a:t>.</a:t>
            </a:r>
            <a:endParaRPr lang="ru-RU" sz="2000" dirty="0"/>
          </a:p>
        </p:txBody>
      </p:sp>
      <p:sp>
        <p:nvSpPr>
          <p:cNvPr id="8" name="TextBox 7">
            <a:extLst>
              <a:ext uri="{FF2B5EF4-FFF2-40B4-BE49-F238E27FC236}">
                <a16:creationId xmlns:a16="http://schemas.microsoft.com/office/drawing/2014/main" id="{F1558E0A-B082-0CF9-F18E-96D7F98F11FF}"/>
              </a:ext>
            </a:extLst>
          </p:cNvPr>
          <p:cNvSpPr txBox="1"/>
          <p:nvPr/>
        </p:nvSpPr>
        <p:spPr>
          <a:xfrm>
            <a:off x="334161" y="806664"/>
            <a:ext cx="6094324" cy="400110"/>
          </a:xfrm>
          <a:prstGeom prst="rect">
            <a:avLst/>
          </a:prstGeom>
          <a:noFill/>
        </p:spPr>
        <p:txBody>
          <a:bodyPr wrap="square">
            <a:spAutoFit/>
          </a:bodyPr>
          <a:lstStyle/>
          <a:p>
            <a:r>
              <a:rPr lang="sr-Cyrl-RS" sz="2000" dirty="0"/>
              <a:t>Предности зеленог пословања</a:t>
            </a:r>
          </a:p>
        </p:txBody>
      </p:sp>
    </p:spTree>
    <p:extLst>
      <p:ext uri="{BB962C8B-B14F-4D97-AF65-F5344CB8AC3E}">
        <p14:creationId xmlns:p14="http://schemas.microsoft.com/office/powerpoint/2010/main" val="3058223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2829CFC-A3C5-7378-9047-3C56C666CDA6}"/>
              </a:ext>
            </a:extLst>
          </p:cNvPr>
          <p:cNvSpPr txBox="1"/>
          <p:nvPr/>
        </p:nvSpPr>
        <p:spPr>
          <a:xfrm>
            <a:off x="459988" y="1446964"/>
            <a:ext cx="11497550" cy="4154984"/>
          </a:xfrm>
          <a:prstGeom prst="rect">
            <a:avLst/>
          </a:prstGeom>
          <a:noFill/>
        </p:spPr>
        <p:txBody>
          <a:bodyPr wrap="square">
            <a:spAutoFit/>
          </a:bodyPr>
          <a:lstStyle/>
          <a:p>
            <a:pPr marL="342900" indent="-342900" algn="just">
              <a:buFont typeface="Wingdings" panose="05000000000000000000" pitchFamily="2" charset="2"/>
              <a:buChar char="ü"/>
            </a:pPr>
            <a:r>
              <a:rPr lang="ru-RU" sz="2400" dirty="0"/>
              <a:t>Недостатак капитала за почетне инвестиције.</a:t>
            </a:r>
          </a:p>
          <a:p>
            <a:pPr marL="342900" indent="-342900" algn="just">
              <a:buFont typeface="Wingdings" panose="05000000000000000000" pitchFamily="2" charset="2"/>
              <a:buChar char="ü"/>
            </a:pPr>
            <a:r>
              <a:rPr lang="ru-RU" sz="2400" b="1" dirty="0">
                <a:solidFill>
                  <a:srgbClr val="009900"/>
                </a:solidFill>
              </a:rPr>
              <a:t>Отпор променама</a:t>
            </a:r>
            <a:r>
              <a:rPr lang="ru-RU" sz="2400" dirty="0"/>
              <a:t>. </a:t>
            </a:r>
          </a:p>
          <a:p>
            <a:pPr marL="342900" indent="-342900" algn="just">
              <a:buFont typeface="Wingdings" panose="05000000000000000000" pitchFamily="2" charset="2"/>
              <a:buChar char="ü"/>
            </a:pPr>
            <a:r>
              <a:rPr lang="ru-RU" sz="2400" dirty="0"/>
              <a:t>Ометање редовног пословања.</a:t>
            </a:r>
          </a:p>
          <a:p>
            <a:pPr marL="342900" indent="-342900" algn="just">
              <a:buFont typeface="Wingdings" panose="05000000000000000000" pitchFamily="2" charset="2"/>
              <a:buChar char="ü"/>
            </a:pPr>
            <a:r>
              <a:rPr lang="ru-RU" sz="2400" dirty="0"/>
              <a:t>Мотивација запослених.</a:t>
            </a:r>
          </a:p>
          <a:p>
            <a:pPr marL="342900" indent="-342900" algn="just">
              <a:buFont typeface="Wingdings" panose="05000000000000000000" pitchFamily="2" charset="2"/>
              <a:buChar char="ü"/>
            </a:pPr>
            <a:r>
              <a:rPr lang="ru-RU" sz="2400" dirty="0"/>
              <a:t>.....</a:t>
            </a:r>
          </a:p>
          <a:p>
            <a:pPr marL="342900" indent="-342900" algn="just">
              <a:buFont typeface="Wingdings" panose="05000000000000000000" pitchFamily="2" charset="2"/>
              <a:buChar char="ü"/>
            </a:pPr>
            <a:endParaRPr lang="ru-RU" sz="2400" dirty="0"/>
          </a:p>
          <a:p>
            <a:pPr marL="342900" indent="-342900" algn="just">
              <a:buFont typeface="Wingdings" panose="05000000000000000000" pitchFamily="2" charset="2"/>
              <a:buChar char="q"/>
            </a:pPr>
            <a:r>
              <a:rPr lang="ru-RU" sz="2400" dirty="0"/>
              <a:t>Примена многих мера озелењавања пословања не изискује додатна улагања или изискују мала улагања (као што је замена сијалица са жарном нити са LED сијалицама).</a:t>
            </a:r>
          </a:p>
          <a:p>
            <a:pPr marL="342900" indent="-342900" algn="just">
              <a:buFont typeface="Wingdings" panose="05000000000000000000" pitchFamily="2" charset="2"/>
              <a:buChar char="q"/>
            </a:pPr>
            <a:endParaRPr lang="ru-RU" sz="2400" dirty="0"/>
          </a:p>
          <a:p>
            <a:pPr marL="342900" indent="-342900" algn="just">
              <a:buFont typeface="Wingdings" panose="05000000000000000000" pitchFamily="2" charset="2"/>
              <a:buChar char="q"/>
            </a:pPr>
            <a:r>
              <a:rPr lang="ru-RU" sz="2400" dirty="0"/>
              <a:t>Погледајте: Кратак водич за озелењавање пословања</a:t>
            </a:r>
            <a:endParaRPr lang="sr-Cyrl-RS" sz="2400" dirty="0"/>
          </a:p>
        </p:txBody>
      </p:sp>
      <p:graphicFrame>
        <p:nvGraphicFramePr>
          <p:cNvPr id="6" name="Table 5">
            <a:extLst>
              <a:ext uri="{FF2B5EF4-FFF2-40B4-BE49-F238E27FC236}">
                <a16:creationId xmlns:a16="http://schemas.microsoft.com/office/drawing/2014/main" id="{5EF508B8-9564-7B54-F50F-0C2E191919AC}"/>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 Процес озелењавање пословања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7" name="TextBox 6">
            <a:extLst>
              <a:ext uri="{FF2B5EF4-FFF2-40B4-BE49-F238E27FC236}">
                <a16:creationId xmlns:a16="http://schemas.microsoft.com/office/drawing/2014/main" id="{53B3ED45-5A4C-A2A3-2A89-F650DC65029B}"/>
              </a:ext>
            </a:extLst>
          </p:cNvPr>
          <p:cNvSpPr txBox="1"/>
          <p:nvPr/>
        </p:nvSpPr>
        <p:spPr>
          <a:xfrm>
            <a:off x="334161" y="806664"/>
            <a:ext cx="6094324" cy="461665"/>
          </a:xfrm>
          <a:prstGeom prst="rect">
            <a:avLst/>
          </a:prstGeom>
          <a:noFill/>
        </p:spPr>
        <p:txBody>
          <a:bodyPr wrap="square">
            <a:spAutoFit/>
          </a:bodyPr>
          <a:lstStyle/>
          <a:p>
            <a:r>
              <a:rPr lang="sr-Cyrl-RS" sz="2400" dirty="0"/>
              <a:t>Изазови зеленог пословања:</a:t>
            </a:r>
          </a:p>
        </p:txBody>
      </p:sp>
    </p:spTree>
    <p:extLst>
      <p:ext uri="{BB962C8B-B14F-4D97-AF65-F5344CB8AC3E}">
        <p14:creationId xmlns:p14="http://schemas.microsoft.com/office/powerpoint/2010/main" val="2758674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1199</TotalTime>
  <Words>4012</Words>
  <Application>Microsoft Office PowerPoint</Application>
  <PresentationFormat>Widescreen</PresentationFormat>
  <Paragraphs>227</Paragraphs>
  <Slides>13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Lora</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Goran Milenkovic</cp:lastModifiedBy>
  <cp:revision>82</cp:revision>
  <dcterms:created xsi:type="dcterms:W3CDTF">2020-07-22T04:20:20Z</dcterms:created>
  <dcterms:modified xsi:type="dcterms:W3CDTF">2025-04-02T10:43:12Z</dcterms:modified>
</cp:coreProperties>
</file>